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301" r:id="rId4"/>
    <p:sldId id="302" r:id="rId5"/>
    <p:sldId id="280" r:id="rId6"/>
    <p:sldId id="307" r:id="rId7"/>
    <p:sldId id="308" r:id="rId8"/>
    <p:sldId id="312" r:id="rId9"/>
    <p:sldId id="282" r:id="rId10"/>
    <p:sldId id="285" r:id="rId11"/>
    <p:sldId id="310" r:id="rId12"/>
    <p:sldId id="286" r:id="rId13"/>
    <p:sldId id="284" r:id="rId14"/>
    <p:sldId id="315" r:id="rId15"/>
    <p:sldId id="257" r:id="rId16"/>
    <p:sldId id="279" r:id="rId17"/>
    <p:sldId id="3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476"/>
    <a:srgbClr val="108198"/>
    <a:srgbClr val="FFEE3D"/>
    <a:srgbClr val="870765"/>
    <a:srgbClr val="A00878"/>
    <a:srgbClr val="3F4F7D"/>
    <a:srgbClr val="E1E1E1"/>
    <a:srgbClr val="F0F0F0"/>
    <a:srgbClr val="675317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5609C-E504-88C5-2698-7FBF3D5DB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CD466B-3716-8F10-1003-FAE552A3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2FA67-1695-EC7F-2195-ABEED98D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404D2-9661-6000-B3EF-F9615492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D94E0-CD10-43B4-C433-168B4F74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316B8B-09A8-BCC6-24B7-F257C34D14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967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6EC94-F8E5-0BBA-7143-0F6320ADF7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E3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7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3CB77-0FA4-4677-183E-94628368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C01980-7C12-BE5A-71C6-E3050A879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D2E6C-FCD5-D2C4-FB54-30B8E96A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C1413-196C-0EFB-52DE-75078F29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518F7-313C-7D4A-127B-0B77AF25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2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3AD2C-7474-C6CF-FC88-859B34EDA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A2B64-DFDC-09C4-18B8-DECF30010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0E20A2-251D-461A-FD9E-3BAC3477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2BA27-15EF-BB69-E087-6485BE2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ADF58-CB01-1C81-0A64-4AEEB77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7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FBD8F-2FAE-1260-0BC0-1BED7BB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B4A8A-3C28-F127-953E-D381C774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4B9C7-617B-DF9A-C65F-4123E480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9718C-DBC0-9555-474D-5BDADD5F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ADB544-2184-E7F3-AF22-DC573232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68CEC-5E1B-431E-4230-B772A22CFA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4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5E3E0-EE06-217D-F403-368D9332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4842E-3EF9-B562-7A54-9E8ADCE84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00E687-EE1F-DF80-E242-8D12337B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3E8B7-66F1-6D7C-8895-B49B2BBD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338FD-4599-594D-9DD8-A9721EB4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39355-25A1-B878-990A-71663A76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1F6C2-3309-89C1-CF85-BFD25CF16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100E14-DCC7-A0CC-4337-94A0A23FC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5EADC8-C38C-7462-4B03-0F2A46A3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01835-D767-6EC9-900F-AD7A860A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D4616-F007-8F98-D9F0-88C206F6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2FDD6-5C8D-168B-3032-6DEABAF9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E859E-6FF6-5ED7-9800-4B4850B9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2A64C6-D4C6-F495-ED71-A285369E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73CD15-4E45-A4D6-93F6-E2073A1FB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62B0F9-3FF6-0A6F-6229-5BDA40520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3E7E32-270A-6076-779C-2D594152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3DBD95-A928-4846-8792-D6AD0A01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FB2452-4BCF-CF97-9323-EB6659F4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9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969D2-9B06-AFF2-CF78-26A73DCD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52D751-0CAB-A3AA-CE50-D67B3EC4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DB731C-DF4B-A58D-4852-C940DD5C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A289FA-6B33-0DBC-2A57-A428FFF3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1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247928-3D07-5FC6-B937-47805139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4A30A-06D4-ABB4-6475-D6581119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8F69A-134C-F809-CA2A-67979BBB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8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9C82E-5813-5E7E-E68A-97D47E96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86491-4B4B-DBC9-6404-1F8035EA7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B78FD-97A1-2345-A3E3-01A2E79D5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80894-D84A-4EEA-C001-D014DDC9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EBAC13-F2DC-19ED-128F-F69288BB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472DC7-D4C9-A20F-9ACC-66A305DB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8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2A834-1A09-7D85-F5BC-04980D44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0FA32-084C-6182-BEF1-07341113D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F7E7A-2C22-1CAA-460C-51D694355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2E71-AA09-943B-4E9E-8135492A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26BB7-7087-BA3E-11B5-B8747E7F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6507B-F50D-29F3-EE5B-6438ADF3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1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AEC663-3794-420A-73F6-C3A21ED0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396AC-7782-6BD3-2FE6-13E76070C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33E56-6EF6-B830-4D7D-74091A618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5D6AE-651C-4CC2-9F25-71B92D451646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93525-46FD-A1F3-B78A-C815E8A81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4FA3E-7470-C0F9-5BED-C41126706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4A9BF-84C9-464B-ACDB-81D2165F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3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ttps://github.com/egotistic99/PUBLICUSE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DOycglvnC9o" TargetMode="Externa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3118" y="2711045"/>
            <a:ext cx="3620868" cy="10774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7867" y="3113739"/>
            <a:ext cx="2030913" cy="5846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847" y="894354"/>
            <a:ext cx="4689789" cy="10393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3716" y="635342"/>
            <a:ext cx="2306823" cy="408305"/>
          </a:xfrm>
          <a:prstGeom prst="rect">
            <a:avLst/>
          </a:prstGeom>
        </p:spPr>
      </p:pic>
      <p:pic>
        <p:nvPicPr>
          <p:cNvPr id="6" name="Object 5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6653" y="462069"/>
            <a:ext cx="1315131" cy="1315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96141" y="5600267"/>
            <a:ext cx="3653981" cy="1010411"/>
            <a:chOff x="12444211" y="8400400"/>
            <a:chExt cx="5480971" cy="1515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8190" y="8734302"/>
              <a:ext cx="4181819" cy="64476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4803" y="8927733"/>
              <a:ext cx="702630" cy="36240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8572" y="8373734"/>
              <a:ext cx="4981597" cy="32861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9562" y="9295571"/>
              <a:ext cx="4736505" cy="7019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14803" y="9481272"/>
              <a:ext cx="681077" cy="362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2692" y="3425877"/>
            <a:ext cx="4241741" cy="469187"/>
            <a:chOff x="6574038" y="5138815"/>
            <a:chExt cx="6362611" cy="703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4038" y="5138815"/>
              <a:ext cx="6362611" cy="703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0939" y="3103402"/>
            <a:ext cx="1075314" cy="894785"/>
            <a:chOff x="11986408" y="4655103"/>
            <a:chExt cx="1612971" cy="1342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6408" y="4655103"/>
              <a:ext cx="1612971" cy="1342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672" y="3019018"/>
            <a:ext cx="4114286" cy="3838125"/>
            <a:chOff x="853007" y="4528527"/>
            <a:chExt cx="6171429" cy="57571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007" y="4528527"/>
              <a:ext cx="6171429" cy="57571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D0FE1D-0017-B207-B035-463C0907EF95}"/>
              </a:ext>
            </a:extLst>
          </p:cNvPr>
          <p:cNvSpPr txBox="1"/>
          <p:nvPr/>
        </p:nvSpPr>
        <p:spPr>
          <a:xfrm>
            <a:off x="10875288" y="1798501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6753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400" dirty="0">
              <a:solidFill>
                <a:srgbClr val="67531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D1D959-CBEF-005D-4BF0-BF3B0FA9AF72}"/>
              </a:ext>
            </a:extLst>
          </p:cNvPr>
          <p:cNvSpPr/>
          <p:nvPr/>
        </p:nvSpPr>
        <p:spPr>
          <a:xfrm>
            <a:off x="8349673" y="5449455"/>
            <a:ext cx="3710334" cy="373413"/>
          </a:xfrm>
          <a:prstGeom prst="rect">
            <a:avLst/>
          </a:prstGeom>
          <a:solidFill>
            <a:srgbClr val="FFE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68265B-BF24-BB57-7E10-9A17435EC4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3618">
            <a:off x="2955376" y="4432948"/>
            <a:ext cx="739468" cy="7394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Ability Kingdom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6BDB4-0ACC-1777-EC7A-35159EA49A34}"/>
              </a:ext>
            </a:extLst>
          </p:cNvPr>
          <p:cNvSpPr txBox="1"/>
          <p:nvPr/>
        </p:nvSpPr>
        <p:spPr>
          <a:xfrm>
            <a:off x="551871" y="87638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 일정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D9B35C-0B96-B149-778E-E36A747F9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97239"/>
              </p:ext>
            </p:extLst>
          </p:nvPr>
        </p:nvGraphicFramePr>
        <p:xfrm>
          <a:off x="487220" y="1254203"/>
          <a:ext cx="11249510" cy="5358728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501523">
                  <a:extLst>
                    <a:ext uri="{9D8B030D-6E8A-4147-A177-3AD203B41FA5}">
                      <a16:colId xmlns:a16="http://schemas.microsoft.com/office/drawing/2014/main" val="2092030151"/>
                    </a:ext>
                  </a:extLst>
                </a:gridCol>
                <a:gridCol w="1661058">
                  <a:extLst>
                    <a:ext uri="{9D8B030D-6E8A-4147-A177-3AD203B41FA5}">
                      <a16:colId xmlns:a16="http://schemas.microsoft.com/office/drawing/2014/main" val="2787493765"/>
                    </a:ext>
                  </a:extLst>
                </a:gridCol>
                <a:gridCol w="3005642">
                  <a:extLst>
                    <a:ext uri="{9D8B030D-6E8A-4147-A177-3AD203B41FA5}">
                      <a16:colId xmlns:a16="http://schemas.microsoft.com/office/drawing/2014/main" val="458810455"/>
                    </a:ext>
                  </a:extLst>
                </a:gridCol>
                <a:gridCol w="1759352">
                  <a:extLst>
                    <a:ext uri="{9D8B030D-6E8A-4147-A177-3AD203B41FA5}">
                      <a16:colId xmlns:a16="http://schemas.microsoft.com/office/drawing/2014/main" val="3385873788"/>
                    </a:ext>
                  </a:extLst>
                </a:gridCol>
                <a:gridCol w="3321935">
                  <a:extLst>
                    <a:ext uri="{9D8B030D-6E8A-4147-A177-3AD203B41FA5}">
                      <a16:colId xmlns:a16="http://schemas.microsoft.com/office/drawing/2014/main" val="802018183"/>
                    </a:ext>
                  </a:extLst>
                </a:gridCol>
              </a:tblGrid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작업 날짜 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(5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)11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작업내용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작업 설명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에러 사항 및 해결 방법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893588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회의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자신들의 아이디어 설명 및 게임 정하기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게임의 기본적인 룰 고상 </a:t>
                      </a:r>
                      <a:r>
                        <a:rPr lang="en-US" sz="7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 </a:t>
                      </a:r>
                      <a:r>
                        <a:rPr lang="ko-KR" sz="7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캐릭터</a:t>
                      </a:r>
                      <a:r>
                        <a:rPr lang="en-US" sz="7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sz="7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승리조건</a:t>
                      </a:r>
                      <a:r>
                        <a:rPr lang="en-US" sz="7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)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2207338"/>
                  </a:ext>
                </a:extLst>
              </a:tr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역할 정하기 및 탈출 룰 고안</a:t>
                      </a:r>
                      <a:endParaRPr lang="ko-KR" sz="1000" kern="10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4820148"/>
                  </a:ext>
                </a:extLst>
              </a:tr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밸런스 배치 및 컴포넌트 개수 정하기</a:t>
                      </a:r>
                      <a:endParaRPr lang="ko-KR" sz="1000" kern="10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170742"/>
                  </a:ext>
                </a:extLst>
              </a:tr>
              <a:tr h="29234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~ 24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룰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북 제작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회의록 내용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_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규칙 정리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필요한 이미지를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정리 하여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요구할 예정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직업 능력 밸런스가 맞지 않는 문제 발생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작업 내용에 레벨 디자인이 추가하고 직접 플레이를 통해 캐릭터 능력치 수정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1519728"/>
                  </a:ext>
                </a:extLst>
              </a:tr>
              <a:tr h="292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디자인 실행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26250"/>
                  </a:ext>
                </a:extLst>
              </a:tr>
              <a:tr h="292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 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프린팅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16736"/>
                  </a:ext>
                </a:extLst>
              </a:tr>
              <a:tr h="292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코팅 및 검사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60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~ 31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룰 동영상 제작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동영상 촬영 및 편집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제작 일정에 문제가 발생 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PPT </a:t>
                      </a: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설명으로 변경</a:t>
                      </a:r>
                      <a:r>
                        <a:rPr lang="en-US" altLang="ko-KR" sz="1000" b="1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b="1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4213145"/>
                  </a:ext>
                </a:extLst>
              </a:tr>
              <a:tr h="2923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~ 21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en-US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디자인 시안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필요한 캐릭터 일러스트 제작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OM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도움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요청 시 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   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디자인 참여할 예정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생각보다 작업량이 많아 카드 주문제작에 딜레이가 발생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해외 배송 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국내 제작 사이트를 찾아 해결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b="1" kern="100" dirty="0">
                        <a:effectLst/>
                        <a:highlight>
                          <a:srgbClr val="FFFF00"/>
                        </a:highlight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7191673"/>
                  </a:ext>
                </a:extLst>
              </a:tr>
              <a:tr h="292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지도 그림 제작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6026"/>
                  </a:ext>
                </a:extLst>
              </a:tr>
              <a:tr h="292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자원 카드 이벤트 카드 제작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825269"/>
                  </a:ext>
                </a:extLst>
              </a:tr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상자 제작</a:t>
                      </a:r>
                      <a:endParaRPr lang="ko-KR" sz="1000" kern="10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 제작 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찾기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5391579"/>
                  </a:ext>
                </a:extLst>
              </a:tr>
              <a:tr h="2923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22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~ 27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altLang="en-US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컴포넌트 구입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카드 주문 제작</a:t>
                      </a:r>
                      <a:endParaRPr lang="ko-KR" sz="1000" kern="10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빠른 시작 요망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원하는 컴포넌트를 전부 구매할 수 없는 문제 발생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아크릴판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나무 등을 통해 직접 제작하여 해결</a:t>
                      </a:r>
                      <a:r>
                        <a:rPr lang="en-US" altLang="ko-KR" sz="1000" b="1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3456102"/>
                  </a:ext>
                </a:extLst>
              </a:tr>
              <a:tr h="40196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캐릭터 말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&amp;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보드 판 주문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 실패 시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               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하드보드지로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제작</a:t>
                      </a:r>
                      <a:r>
                        <a:rPr lang="en-US" alt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207191"/>
                  </a:ext>
                </a:extLst>
              </a:tr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 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16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간단한 회의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Times New Roman" panose="02020603050405020304" pitchFamily="18" charset="0"/>
                        </a:rPr>
                        <a:t>보고서 제출 전 마지막 내용 정리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  <a:r>
                        <a:rPr lang="ko-KR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일시간 부족으로 </a:t>
                      </a:r>
                      <a:r>
                        <a:rPr lang="en-US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</a:t>
                      </a:r>
                      <a:r>
                        <a:rPr lang="ko-KR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 회의</a:t>
                      </a:r>
                      <a:r>
                        <a:rPr lang="en-US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</a:t>
                      </a:r>
                      <a:r>
                        <a:rPr lang="en-US" altLang="ko-KR" sz="1000" kern="100" dirty="0">
                          <a:effectLst/>
                          <a:highlight>
                            <a:srgbClr val="FFFF00"/>
                          </a:highlight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ko-KR" sz="1000" kern="100" dirty="0">
                        <a:effectLst/>
                        <a:highlight>
                          <a:srgbClr val="FFFF00"/>
                        </a:highlight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5160559"/>
                  </a:ext>
                </a:extLst>
              </a:tr>
              <a:tr h="292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 </a:t>
                      </a: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17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제출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최종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보고서 </a:t>
                      </a:r>
                      <a:r>
                        <a:rPr lang="ko-KR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제출일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104787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D91DA4E-5F0F-F57B-70EE-3C7C1F66F058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A136D-07C7-B6ED-5D96-501BCABFD737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4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Ability Kingdom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C6230B-9042-DADC-294E-B0DAD41A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8" y="1427770"/>
            <a:ext cx="3595255" cy="1102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2CF3E-38B2-4E99-AF1E-4DFA699DF2EA}"/>
              </a:ext>
            </a:extLst>
          </p:cNvPr>
          <p:cNvSpPr txBox="1"/>
          <p:nvPr/>
        </p:nvSpPr>
        <p:spPr>
          <a:xfrm>
            <a:off x="591819" y="2589125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회의를 진행 시 회의록을 작성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063B0-0FD6-3CB9-4F36-2C33EA03D5EF}"/>
              </a:ext>
            </a:extLst>
          </p:cNvPr>
          <p:cNvSpPr txBox="1"/>
          <p:nvPr/>
        </p:nvSpPr>
        <p:spPr>
          <a:xfrm>
            <a:off x="594619" y="942354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회의록 및 문서 관리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A237C4-29F1-D77F-DE9C-96FDE8602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/>
          <a:stretch/>
        </p:blipFill>
        <p:spPr>
          <a:xfrm>
            <a:off x="608118" y="3136060"/>
            <a:ext cx="4642253" cy="2138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60AD79-8001-86BB-4D3B-4249C4D4244F}"/>
              </a:ext>
            </a:extLst>
          </p:cNvPr>
          <p:cNvSpPr txBox="1"/>
          <p:nvPr/>
        </p:nvSpPr>
        <p:spPr>
          <a:xfrm>
            <a:off x="610567" y="538701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 날짜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시간과 회의 내용 정리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EAFAFC-2357-2D75-F762-E50B1753E3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1441"/>
          <a:stretch/>
        </p:blipFill>
        <p:spPr bwMode="auto">
          <a:xfrm>
            <a:off x="6010365" y="1366591"/>
            <a:ext cx="5724158" cy="2805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83A4FC-773E-8026-1CFA-88CA5EDD9B40}"/>
              </a:ext>
            </a:extLst>
          </p:cNvPr>
          <p:cNvSpPr txBox="1"/>
          <p:nvPr/>
        </p:nvSpPr>
        <p:spPr>
          <a:xfrm>
            <a:off x="5939427" y="4312039"/>
            <a:ext cx="5753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아이디어 회의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담당업무 설명 등을  정리하는 보고서 작성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F90462-23BA-BAED-604D-A824616714B1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BEE5F-65C3-9930-B755-03800DC4BFBE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E3F363-71C9-54E0-7DB9-3863AC69CB1B}"/>
              </a:ext>
            </a:extLst>
          </p:cNvPr>
          <p:cNvSpPr/>
          <p:nvPr/>
        </p:nvSpPr>
        <p:spPr>
          <a:xfrm flipH="1">
            <a:off x="5657188" y="1280908"/>
            <a:ext cx="45719" cy="515479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0C383-6B88-3121-6E22-7E9B9E751D27}"/>
              </a:ext>
            </a:extLst>
          </p:cNvPr>
          <p:cNvSpPr txBox="1"/>
          <p:nvPr/>
        </p:nvSpPr>
        <p:spPr>
          <a:xfrm>
            <a:off x="636049" y="5717142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회의록 작성을 통해 이전 내용을 쉽게 찾아볼 수 있어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일정이 원활하게 진행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C271F-8F5C-8299-7087-345E04C2D3E7}"/>
              </a:ext>
            </a:extLst>
          </p:cNvPr>
          <p:cNvSpPr txBox="1"/>
          <p:nvPr/>
        </p:nvSpPr>
        <p:spPr>
          <a:xfrm>
            <a:off x="5939427" y="4619816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아쉬웠던 점이나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개선했다면 좋았을 부분을 찾아 정리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했으며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프로젝트에서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아쉬운 점을 보안하도록 상기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7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Ability Kingdom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BA9A58-AF4C-9733-D0C6-2A08D3D87B05}"/>
              </a:ext>
            </a:extLst>
          </p:cNvPr>
          <p:cNvSpPr txBox="1"/>
          <p:nvPr/>
        </p:nvSpPr>
        <p:spPr>
          <a:xfrm>
            <a:off x="487218" y="928491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진행 중 에러사항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EDA1E-55A9-E93E-B3F5-A4E0E80B7F95}"/>
              </a:ext>
            </a:extLst>
          </p:cNvPr>
          <p:cNvSpPr txBox="1"/>
          <p:nvPr/>
        </p:nvSpPr>
        <p:spPr>
          <a:xfrm>
            <a:off x="771514" y="4744693"/>
            <a:ext cx="853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정확하게 원하는 컴포넌트를 찾기가 힘들어 구매를 통해 디자인 뿐 아니라 직접 톱이나 불에 가열하여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그로 인해 게임 플레이 동영상 제작을 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설명으로 대체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88E320-DFD3-FC6A-2D63-FB68AF33EE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4" b="30460"/>
          <a:stretch/>
        </p:blipFill>
        <p:spPr>
          <a:xfrm>
            <a:off x="6950014" y="2998700"/>
            <a:ext cx="3146256" cy="122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DDFAE0-54A2-A404-DDF8-DA2824B0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01" y="960509"/>
            <a:ext cx="2320531" cy="326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계산기이(가) 표시된 사진&#10;&#10;자동 생성된 설명">
            <a:extLst>
              <a:ext uri="{FF2B5EF4-FFF2-40B4-BE49-F238E27FC236}">
                <a16:creationId xmlns:a16="http://schemas.microsoft.com/office/drawing/2014/main" id="{729BA34D-A27C-4631-DA34-F59CDB7EA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3" r="19293"/>
          <a:stretch/>
        </p:blipFill>
        <p:spPr>
          <a:xfrm>
            <a:off x="808455" y="1387275"/>
            <a:ext cx="3302355" cy="286422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D40B21D-91DD-00AE-1CA0-CBBEF2711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4" y="960509"/>
            <a:ext cx="3146256" cy="1769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7F2C12-8F8F-9B76-A90B-BD19BBED76D7}"/>
              </a:ext>
            </a:extLst>
          </p:cNvPr>
          <p:cNvSpPr txBox="1"/>
          <p:nvPr/>
        </p:nvSpPr>
        <p:spPr>
          <a:xfrm>
            <a:off x="718221" y="4348099"/>
            <a:ext cx="842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 생각했던 것보다 컴포넌트 제작에 많은 시간이 필요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14052-B5B3-8AF3-2B89-3D0295999A56}"/>
              </a:ext>
            </a:extLst>
          </p:cNvPr>
          <p:cNvSpPr txBox="1"/>
          <p:nvPr/>
        </p:nvSpPr>
        <p:spPr>
          <a:xfrm>
            <a:off x="781674" y="5827466"/>
            <a:ext cx="10423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실물을 제작하는 프로젝트이기 때문에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모여서 작업하는 것이 효율적이라고 판단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명이 동시에 가능한 시간을 찾는 것이 쉽지 않았지만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회의가 끝나기 전 스케줄을 미리 조율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조율이 불가능하거나 미리 가야하는 경우는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사전에 공지를 받아 개인 제작 일정을 배분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C15DD-4E1E-2E4C-328A-0127A0FAA13B}"/>
              </a:ext>
            </a:extLst>
          </p:cNvPr>
          <p:cNvSpPr txBox="1"/>
          <p:nvPr/>
        </p:nvSpPr>
        <p:spPr>
          <a:xfrm>
            <a:off x="718221" y="5430872"/>
            <a:ext cx="842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 및 제작 시간 조율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940CB5-187D-A9D2-C7C1-182EE1ADFCC0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15A77-36C2-7047-87B7-C8EA1CD5E31F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29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Drawing Quest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9B77-BE39-CF18-2B74-2E303B3C67E8}"/>
              </a:ext>
            </a:extLst>
          </p:cNvPr>
          <p:cNvSpPr txBox="1"/>
          <p:nvPr/>
        </p:nvSpPr>
        <p:spPr>
          <a:xfrm>
            <a:off x="1034335" y="4831337"/>
            <a:ext cx="864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마왕에게 납치된 공주를 그림을 실체화 해주는 요정과 함께 구해내는 스토리의 퍼즐 어드벤처 게임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STAC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개발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&amp;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최우수상 수상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8937B-7747-DA61-5C43-75C9ED0AE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10" y="320079"/>
            <a:ext cx="1889958" cy="686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283D8-D8FB-7F5E-69E4-9D2BF7675718}"/>
              </a:ext>
            </a:extLst>
          </p:cNvPr>
          <p:cNvSpPr txBox="1"/>
          <p:nvPr/>
        </p:nvSpPr>
        <p:spPr>
          <a:xfrm>
            <a:off x="1034335" y="4502582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8BFF0-AC58-9F8B-A414-1B90B2B9CCE8}"/>
              </a:ext>
            </a:extLst>
          </p:cNvPr>
          <p:cNvSpPr txBox="1"/>
          <p:nvPr/>
        </p:nvSpPr>
        <p:spPr>
          <a:xfrm>
            <a:off x="1048075" y="5757194"/>
            <a:ext cx="8064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 디자인 및 기획 및 프로젝트 일정 관리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홍보 및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이스터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에그를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활용하여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맵에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숨겨져 있는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기프티콘을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찾아 페이스북 페이지에 인증하면 카카오톡 선물하기를 통해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기프티콘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증정 이벤트를 진행한 홍보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5F98C-218B-EEBC-D767-E25059B0D2F8}"/>
              </a:ext>
            </a:extLst>
          </p:cNvPr>
          <p:cNvSpPr txBox="1"/>
          <p:nvPr/>
        </p:nvSpPr>
        <p:spPr>
          <a:xfrm>
            <a:off x="1034335" y="5465072"/>
            <a:ext cx="2568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담당 업무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1A2EC3-39DF-C7D9-F044-69F8559D3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5" y="1354565"/>
            <a:ext cx="3930388" cy="220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A832A1F2-F4E2-EC04-1D3B-5F729C2E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24" y="1352544"/>
            <a:ext cx="3898071" cy="220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0C6B6-422C-BEBB-A863-F5B4345ADAFC}"/>
              </a:ext>
            </a:extLst>
          </p:cNvPr>
          <p:cNvSpPr txBox="1"/>
          <p:nvPr/>
        </p:nvSpPr>
        <p:spPr>
          <a:xfrm>
            <a:off x="1034334" y="3800720"/>
            <a:ext cx="5487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인원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4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en-US" altLang="ko-KR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PM</a:t>
            </a:r>
            <a:r>
              <a:rPr lang="ko-KR" altLang="en-US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기획 </a:t>
            </a:r>
            <a:r>
              <a:rPr lang="en-US" altLang="ko-KR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개발자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1,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디자이너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2 )   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E2BAF-8EE6-1FC8-458F-99C679839824}"/>
              </a:ext>
            </a:extLst>
          </p:cNvPr>
          <p:cNvSpPr txBox="1"/>
          <p:nvPr/>
        </p:nvSpPr>
        <p:spPr>
          <a:xfrm>
            <a:off x="1018038" y="4157412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기간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2015.06. ~ 2015.11.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DC601-4496-6F4F-A7DD-E835457A2690}"/>
              </a:ext>
            </a:extLst>
          </p:cNvPr>
          <p:cNvSpPr txBox="1"/>
          <p:nvPr/>
        </p:nvSpPr>
        <p:spPr>
          <a:xfrm>
            <a:off x="487218" y="894904"/>
            <a:ext cx="806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홍보 영상 링크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https://youtu.be/DOycglvnC9o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C48C14-137F-44A8-C9A5-C722E6C004E3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984AD-0080-648B-93E1-ED7443ABAC53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2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Drawing Quest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BDB95-BE5C-248B-8BCA-8CCA184975BD}"/>
              </a:ext>
            </a:extLst>
          </p:cNvPr>
          <p:cNvSpPr txBox="1"/>
          <p:nvPr/>
        </p:nvSpPr>
        <p:spPr>
          <a:xfrm>
            <a:off x="1036320" y="35349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41B001-84D3-9987-82EA-7E2D7D97F3C4}"/>
              </a:ext>
            </a:extLst>
          </p:cNvPr>
          <p:cNvSpPr txBox="1"/>
          <p:nvPr/>
        </p:nvSpPr>
        <p:spPr>
          <a:xfrm>
            <a:off x="577172" y="920530"/>
            <a:ext cx="148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8F6613-15BE-702F-4933-E1977BE29A80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21F3B402-FA52-6710-F0A7-F9E80124C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29273"/>
              </p:ext>
            </p:extLst>
          </p:nvPr>
        </p:nvGraphicFramePr>
        <p:xfrm>
          <a:off x="596222" y="1331518"/>
          <a:ext cx="8342789" cy="383777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51678">
                  <a:extLst>
                    <a:ext uri="{9D8B030D-6E8A-4147-A177-3AD203B41FA5}">
                      <a16:colId xmlns:a16="http://schemas.microsoft.com/office/drawing/2014/main" val="2323736671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1559899135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3781794511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3220428989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450905815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3636665358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3067156828"/>
                    </a:ext>
                  </a:extLst>
                </a:gridCol>
                <a:gridCol w="955873">
                  <a:extLst>
                    <a:ext uri="{9D8B030D-6E8A-4147-A177-3AD203B41FA5}">
                      <a16:colId xmlns:a16="http://schemas.microsoft.com/office/drawing/2014/main" val="3256621768"/>
                    </a:ext>
                  </a:extLst>
                </a:gridCol>
              </a:tblGrid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11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326385661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제안서 작성</a:t>
                      </a: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79538891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프로토타입 제작</a:t>
                      </a: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02847372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발표 준비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738159786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구체화 및 </a:t>
                      </a:r>
                      <a:endParaRPr lang="en-US" altLang="ko-KR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스테이지 </a:t>
                      </a:r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1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제작</a:t>
                      </a:r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 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  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301332389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발표 준비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199530021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챕터 </a:t>
                      </a:r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1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제작</a:t>
                      </a: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827408203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출시</a:t>
                      </a: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486503671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함초롬돋움" panose="02030504000101010101" pitchFamily="18" charset="-127"/>
                        </a:rPr>
                        <a:t>홍보 및 업데이트</a:t>
                      </a: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18849376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31AA85-8D40-EA0B-D25C-18712F1EEB03}"/>
              </a:ext>
            </a:extLst>
          </p:cNvPr>
          <p:cNvSpPr/>
          <p:nvPr/>
        </p:nvSpPr>
        <p:spPr>
          <a:xfrm>
            <a:off x="2306319" y="1832124"/>
            <a:ext cx="833121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B990E81-C95F-ABB3-40E5-4B8B312EB29B}"/>
              </a:ext>
            </a:extLst>
          </p:cNvPr>
          <p:cNvSpPr/>
          <p:nvPr/>
        </p:nvSpPr>
        <p:spPr>
          <a:xfrm>
            <a:off x="2807263" y="2265545"/>
            <a:ext cx="915610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E921C0C-5DA8-3BA8-3B3E-8706F80771BC}"/>
              </a:ext>
            </a:extLst>
          </p:cNvPr>
          <p:cNvSpPr/>
          <p:nvPr/>
        </p:nvSpPr>
        <p:spPr>
          <a:xfrm>
            <a:off x="3265068" y="2671955"/>
            <a:ext cx="834492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FA67D-A747-C344-EA2F-AFDB50699298}"/>
              </a:ext>
            </a:extLst>
          </p:cNvPr>
          <p:cNvSpPr/>
          <p:nvPr/>
        </p:nvSpPr>
        <p:spPr>
          <a:xfrm>
            <a:off x="4198620" y="3111289"/>
            <a:ext cx="1809750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2011069-6EBA-36E8-DB07-9CCC18FD6762}"/>
              </a:ext>
            </a:extLst>
          </p:cNvPr>
          <p:cNvSpPr/>
          <p:nvPr/>
        </p:nvSpPr>
        <p:spPr>
          <a:xfrm>
            <a:off x="6122670" y="3545410"/>
            <a:ext cx="861059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63E5228-3E4C-F26D-368E-561BB5B5E746}"/>
              </a:ext>
            </a:extLst>
          </p:cNvPr>
          <p:cNvSpPr/>
          <p:nvPr/>
        </p:nvSpPr>
        <p:spPr>
          <a:xfrm>
            <a:off x="6122670" y="3951402"/>
            <a:ext cx="1786890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1B1CC9-EC9D-03E5-65CF-A7FA51A5FF7A}"/>
              </a:ext>
            </a:extLst>
          </p:cNvPr>
          <p:cNvSpPr/>
          <p:nvPr/>
        </p:nvSpPr>
        <p:spPr>
          <a:xfrm>
            <a:off x="6621781" y="4396102"/>
            <a:ext cx="975248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231697-853F-705D-1CCD-55CCDA5EBB1B}"/>
              </a:ext>
            </a:extLst>
          </p:cNvPr>
          <p:cNvSpPr/>
          <p:nvPr/>
        </p:nvSpPr>
        <p:spPr>
          <a:xfrm>
            <a:off x="4198620" y="3286547"/>
            <a:ext cx="2339340" cy="1278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963FEAF-8261-248C-2197-B59728A046B2}"/>
              </a:ext>
            </a:extLst>
          </p:cNvPr>
          <p:cNvSpPr/>
          <p:nvPr/>
        </p:nvSpPr>
        <p:spPr>
          <a:xfrm>
            <a:off x="8036560" y="4990967"/>
            <a:ext cx="843280" cy="1278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BA0AA40-C3EE-A857-DC56-99DFF51126BF}"/>
              </a:ext>
            </a:extLst>
          </p:cNvPr>
          <p:cNvSpPr/>
          <p:nvPr/>
        </p:nvSpPr>
        <p:spPr>
          <a:xfrm>
            <a:off x="6537960" y="4129654"/>
            <a:ext cx="1371600" cy="12781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7A52A5-71DE-1197-2EA9-894828CAFB7F}"/>
              </a:ext>
            </a:extLst>
          </p:cNvPr>
          <p:cNvSpPr/>
          <p:nvPr/>
        </p:nvSpPr>
        <p:spPr>
          <a:xfrm>
            <a:off x="7073900" y="4580002"/>
            <a:ext cx="869876" cy="1278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CD2252-1EC2-7F38-CA9E-F8E504880788}"/>
              </a:ext>
            </a:extLst>
          </p:cNvPr>
          <p:cNvSpPr/>
          <p:nvPr/>
        </p:nvSpPr>
        <p:spPr>
          <a:xfrm>
            <a:off x="586697" y="5387646"/>
            <a:ext cx="295206" cy="759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94E6CC-CB01-C492-9D4B-3D79E0AF5468}"/>
              </a:ext>
            </a:extLst>
          </p:cNvPr>
          <p:cNvSpPr txBox="1"/>
          <p:nvPr/>
        </p:nvSpPr>
        <p:spPr>
          <a:xfrm>
            <a:off x="872377" y="5300238"/>
            <a:ext cx="103269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레벨 디자인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몬스터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플레이어의 디자인을 멘토링을 통해 수정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자연스러운 애니메이션을 위한 애니메이션 작업으로 예상보다 많은 시간 소요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BA93FB1-7F97-6C99-DDDB-B8F7EC688399}"/>
              </a:ext>
            </a:extLst>
          </p:cNvPr>
          <p:cNvSpPr/>
          <p:nvPr/>
        </p:nvSpPr>
        <p:spPr>
          <a:xfrm>
            <a:off x="2807263" y="2428810"/>
            <a:ext cx="1292297" cy="127813"/>
          </a:xfrm>
          <a:prstGeom prst="roundRect">
            <a:avLst/>
          </a:prstGeom>
          <a:solidFill>
            <a:srgbClr val="A00878"/>
          </a:solidFill>
          <a:ln>
            <a:solidFill>
              <a:srgbClr val="87076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05619-94B0-F8E8-62CA-DBB820CF9A52}"/>
              </a:ext>
            </a:extLst>
          </p:cNvPr>
          <p:cNvSpPr/>
          <p:nvPr/>
        </p:nvSpPr>
        <p:spPr>
          <a:xfrm>
            <a:off x="596222" y="5681403"/>
            <a:ext cx="295206" cy="75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80B769-127A-BE45-F493-1DAB16FB5CB3}"/>
              </a:ext>
            </a:extLst>
          </p:cNvPr>
          <p:cNvSpPr txBox="1"/>
          <p:nvPr/>
        </p:nvSpPr>
        <p:spPr>
          <a:xfrm>
            <a:off x="881902" y="5593995"/>
            <a:ext cx="8252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구체화 단계에서 맵 툴을 제작하여 이후 일정에 차질이 없도록 진행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E62CDA-DB42-828D-3143-1293DB69886C}"/>
              </a:ext>
            </a:extLst>
          </p:cNvPr>
          <p:cNvSpPr/>
          <p:nvPr/>
        </p:nvSpPr>
        <p:spPr>
          <a:xfrm>
            <a:off x="596222" y="5984974"/>
            <a:ext cx="295206" cy="759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D0F4B0-5B2F-11C6-0515-B44F8AF8ABC4}"/>
              </a:ext>
            </a:extLst>
          </p:cNvPr>
          <p:cNvSpPr txBox="1"/>
          <p:nvPr/>
        </p:nvSpPr>
        <p:spPr>
          <a:xfrm>
            <a:off x="881902" y="5897566"/>
            <a:ext cx="91612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수가 수상에 채점 요소 였기에 빠른 출시하려고 일정을 잡았지만 팀원들의 개인 일정 등으로 마감에 출시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57E120-ECB3-87F9-4751-866680B72C2B}"/>
              </a:ext>
            </a:extLst>
          </p:cNvPr>
          <p:cNvSpPr/>
          <p:nvPr/>
        </p:nvSpPr>
        <p:spPr>
          <a:xfrm>
            <a:off x="596222" y="6310631"/>
            <a:ext cx="295206" cy="75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CF900D-71EA-F949-EF2E-896020D33A2D}"/>
              </a:ext>
            </a:extLst>
          </p:cNvPr>
          <p:cNvSpPr txBox="1"/>
          <p:nvPr/>
        </p:nvSpPr>
        <p:spPr>
          <a:xfrm>
            <a:off x="881902" y="6223223"/>
            <a:ext cx="8252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수를 높이기 위해 홍보를 진행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난이도가 어렵다는 유저들의 의견을 통해 튜토리얼 제작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56E129-9252-59B0-14CA-B1EA180820EC}"/>
              </a:ext>
            </a:extLst>
          </p:cNvPr>
          <p:cNvSpPr/>
          <p:nvPr/>
        </p:nvSpPr>
        <p:spPr>
          <a:xfrm>
            <a:off x="9119324" y="2094828"/>
            <a:ext cx="295206" cy="75970"/>
          </a:xfrm>
          <a:prstGeom prst="rect">
            <a:avLst/>
          </a:prstGeom>
          <a:solidFill>
            <a:srgbClr val="A00878"/>
          </a:solidFill>
          <a:ln>
            <a:solidFill>
              <a:srgbClr val="87076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08E24E-D4A9-525E-93F7-DF7006C3573D}"/>
              </a:ext>
            </a:extLst>
          </p:cNvPr>
          <p:cNvSpPr txBox="1"/>
          <p:nvPr/>
        </p:nvSpPr>
        <p:spPr>
          <a:xfrm>
            <a:off x="9035927" y="2218424"/>
            <a:ext cx="2755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 타입의 완성도 높이기 위해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발표 준비와 병행하여 진행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2BF7C-C80C-1FD3-2286-786ECF648E90}"/>
              </a:ext>
            </a:extLst>
          </p:cNvPr>
          <p:cNvSpPr/>
          <p:nvPr/>
        </p:nvSpPr>
        <p:spPr>
          <a:xfrm>
            <a:off x="9119324" y="1368806"/>
            <a:ext cx="295206" cy="75970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F3368D-213A-8BC7-7160-CEE06C659C0E}"/>
              </a:ext>
            </a:extLst>
          </p:cNvPr>
          <p:cNvSpPr txBox="1"/>
          <p:nvPr/>
        </p:nvSpPr>
        <p:spPr>
          <a:xfrm>
            <a:off x="9035927" y="1492402"/>
            <a:ext cx="27556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개발 일정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CEC60F-EC94-A4B9-8D36-873B7AE0917F}"/>
              </a:ext>
            </a:extLst>
          </p:cNvPr>
          <p:cNvSpPr txBox="1"/>
          <p:nvPr/>
        </p:nvSpPr>
        <p:spPr>
          <a:xfrm>
            <a:off x="11887200" y="64838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7035AB-F8B2-E50B-2EE6-B45C1E1A721C}"/>
              </a:ext>
            </a:extLst>
          </p:cNvPr>
          <p:cNvSpPr/>
          <p:nvPr/>
        </p:nvSpPr>
        <p:spPr>
          <a:xfrm>
            <a:off x="9147804" y="2769103"/>
            <a:ext cx="295206" cy="75970"/>
          </a:xfrm>
          <a:prstGeom prst="rect">
            <a:avLst/>
          </a:prstGeom>
          <a:solidFill>
            <a:srgbClr val="108198"/>
          </a:solidFill>
          <a:ln>
            <a:solidFill>
              <a:srgbClr val="0C647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5C47C-547B-D2AA-77B3-9E26E9381B33}"/>
              </a:ext>
            </a:extLst>
          </p:cNvPr>
          <p:cNvSpPr txBox="1"/>
          <p:nvPr/>
        </p:nvSpPr>
        <p:spPr>
          <a:xfrm>
            <a:off x="9064407" y="2892699"/>
            <a:ext cx="2755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및 완성도 상향을 위해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그래픽 디자이너 추가 모집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4E6DA4-81BE-11D3-935A-B638D5937AB5}"/>
              </a:ext>
            </a:extLst>
          </p:cNvPr>
          <p:cNvSpPr/>
          <p:nvPr/>
        </p:nvSpPr>
        <p:spPr>
          <a:xfrm>
            <a:off x="3890936" y="2852693"/>
            <a:ext cx="597243" cy="127813"/>
          </a:xfrm>
          <a:prstGeom prst="roundRect">
            <a:avLst/>
          </a:prstGeom>
          <a:solidFill>
            <a:srgbClr val="108198"/>
          </a:solidFill>
          <a:ln>
            <a:solidFill>
              <a:srgbClr val="0C647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39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0EC2C3-8968-60A7-4FFB-D88355ED8175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Drawing Quest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Picture 13" descr="C:\Users\JaeHong\Desktop\KakaoTalk_20160929_021024329.jpg">
            <a:extLst>
              <a:ext uri="{FF2B5EF4-FFF2-40B4-BE49-F238E27FC236}">
                <a16:creationId xmlns:a16="http://schemas.microsoft.com/office/drawing/2014/main" id="{70116940-08FA-974F-63A1-BDEC765D8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/>
          <a:stretch/>
        </p:blipFill>
        <p:spPr bwMode="auto">
          <a:xfrm>
            <a:off x="7055853" y="1591346"/>
            <a:ext cx="1554233" cy="24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JaeHong\Desktop\KakaoTalk_20160929_020959128.jpg">
            <a:extLst>
              <a:ext uri="{FF2B5EF4-FFF2-40B4-BE49-F238E27FC236}">
                <a16:creationId xmlns:a16="http://schemas.microsoft.com/office/drawing/2014/main" id="{822FE7E2-5FA7-3676-D73B-BCF70795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6"/>
          <a:stretch/>
        </p:blipFill>
        <p:spPr bwMode="auto">
          <a:xfrm>
            <a:off x="5425002" y="1597638"/>
            <a:ext cx="1554233" cy="24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:\Users\JaeHong\Desktop\KakaoTalk_20160929_020930053.jpg">
            <a:extLst>
              <a:ext uri="{FF2B5EF4-FFF2-40B4-BE49-F238E27FC236}">
                <a16:creationId xmlns:a16="http://schemas.microsoft.com/office/drawing/2014/main" id="{392E1ECA-AF93-9BB4-A6DF-3327CC48C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"/>
          <a:stretch/>
        </p:blipFill>
        <p:spPr bwMode="auto">
          <a:xfrm>
            <a:off x="870728" y="1708485"/>
            <a:ext cx="1352617" cy="22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C:\Users\JaeHong\Desktop\KakaoTalk_20160929_021337320.jpg">
            <a:extLst>
              <a:ext uri="{FF2B5EF4-FFF2-40B4-BE49-F238E27FC236}">
                <a16:creationId xmlns:a16="http://schemas.microsoft.com/office/drawing/2014/main" id="{932E043E-DB69-3EE3-B71C-B9A0AE7E7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/>
          <a:stretch/>
        </p:blipFill>
        <p:spPr bwMode="auto">
          <a:xfrm>
            <a:off x="2276017" y="1702193"/>
            <a:ext cx="1352458" cy="22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3A6B07-1C0C-E7A7-689B-7463CFEF79FB}"/>
              </a:ext>
            </a:extLst>
          </p:cNvPr>
          <p:cNvSpPr txBox="1"/>
          <p:nvPr/>
        </p:nvSpPr>
        <p:spPr>
          <a:xfrm>
            <a:off x="744662" y="1293656"/>
            <a:ext cx="4415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페이스북 페이지를 통한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이벤트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605F7B-ED1C-E036-2A5B-FCC2E182F380}"/>
              </a:ext>
            </a:extLst>
          </p:cNvPr>
          <p:cNvSpPr txBox="1"/>
          <p:nvPr/>
        </p:nvSpPr>
        <p:spPr>
          <a:xfrm>
            <a:off x="5348384" y="1259084"/>
            <a:ext cx="333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이스터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에그를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마케팅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F4845-FB1C-BA9E-7719-A2DCFD14BA61}"/>
              </a:ext>
            </a:extLst>
          </p:cNvPr>
          <p:cNvSpPr txBox="1"/>
          <p:nvPr/>
        </p:nvSpPr>
        <p:spPr>
          <a:xfrm>
            <a:off x="8671006" y="3337286"/>
            <a:ext cx="33170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게임내의 존재하는 치킨 모형을 찾아    캡처하여 페이스북 페이지에 제보한         선착순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명에서 카카오톡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기프티콘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증정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44D0-2938-36DA-4AAB-876E3E158BAD}"/>
              </a:ext>
            </a:extLst>
          </p:cNvPr>
          <p:cNvSpPr txBox="1"/>
          <p:nvPr/>
        </p:nvSpPr>
        <p:spPr>
          <a:xfrm>
            <a:off x="744662" y="4044601"/>
            <a:ext cx="354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페이북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페이지에서 이벤트 공지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1CCAE-54F2-C449-03CD-A59B28DA253A}"/>
              </a:ext>
            </a:extLst>
          </p:cNvPr>
          <p:cNvSpPr txBox="1"/>
          <p:nvPr/>
        </p:nvSpPr>
        <p:spPr>
          <a:xfrm>
            <a:off x="5348384" y="4165476"/>
            <a:ext cx="547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유저의 유입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게임의 재미 요소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성취감의 효과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B52C0A0-22A9-1293-E50C-D5787D2C805C}"/>
              </a:ext>
            </a:extLst>
          </p:cNvPr>
          <p:cNvGrpSpPr/>
          <p:nvPr/>
        </p:nvGrpSpPr>
        <p:grpSpPr>
          <a:xfrm>
            <a:off x="6996948" y="4676387"/>
            <a:ext cx="3376510" cy="1896268"/>
            <a:chOff x="971619" y="3734425"/>
            <a:chExt cx="4394662" cy="2468068"/>
          </a:xfrm>
        </p:grpSpPr>
        <p:pic>
          <p:nvPicPr>
            <p:cNvPr id="26" name="Picture 5" descr="C:\Users\JaeHong\Desktop\캡처\캡처11.JPG">
              <a:extLst>
                <a:ext uri="{FF2B5EF4-FFF2-40B4-BE49-F238E27FC236}">
                  <a16:creationId xmlns:a16="http://schemas.microsoft.com/office/drawing/2014/main" id="{C38BF293-A9F6-4B83-9D9A-FC86C6BC5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19" y="3734425"/>
              <a:ext cx="4394662" cy="246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:\Users\JaeHong\Desktop\KakaoTalk_20160928_044236746.png">
              <a:extLst>
                <a:ext uri="{FF2B5EF4-FFF2-40B4-BE49-F238E27FC236}">
                  <a16:creationId xmlns:a16="http://schemas.microsoft.com/office/drawing/2014/main" id="{641BEF89-6CD2-A742-C0C2-859C7739A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924" y="3850946"/>
              <a:ext cx="4180051" cy="2351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C:\Users\JaeHong\Desktop\KakaoTalk_20160929_012824454.jpg">
            <a:extLst>
              <a:ext uri="{FF2B5EF4-FFF2-40B4-BE49-F238E27FC236}">
                <a16:creationId xmlns:a16="http://schemas.microsoft.com/office/drawing/2014/main" id="{BC9A3684-FEA3-3170-D447-242CF3FD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5335277"/>
            <a:ext cx="1522926" cy="12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ABF236-C156-0D8E-8944-3AF7B3BA5F25}"/>
              </a:ext>
            </a:extLst>
          </p:cNvPr>
          <p:cNvSpPr txBox="1"/>
          <p:nvPr/>
        </p:nvSpPr>
        <p:spPr>
          <a:xfrm>
            <a:off x="814069" y="4602672"/>
            <a:ext cx="367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SNS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올라와 있는 요구 사항 개선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7A647-A225-0CA7-A44C-2BF8795D4ACE}"/>
              </a:ext>
            </a:extLst>
          </p:cNvPr>
          <p:cNvSpPr txBox="1"/>
          <p:nvPr/>
        </p:nvSpPr>
        <p:spPr>
          <a:xfrm>
            <a:off x="814069" y="4937974"/>
            <a:ext cx="5071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난이도가 어렵다는 유저들의 피드백을 통해 튜토리얼을 기획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/>
          </a:p>
        </p:txBody>
      </p:sp>
      <p:pic>
        <p:nvPicPr>
          <p:cNvPr id="31" name="Picture 2" descr="C:\Users\JaeHong\Desktop\KakaoTalk_20160928_144123671.jpg">
            <a:extLst>
              <a:ext uri="{FF2B5EF4-FFF2-40B4-BE49-F238E27FC236}">
                <a16:creationId xmlns:a16="http://schemas.microsoft.com/office/drawing/2014/main" id="{9557C2EC-1964-9D33-EDC7-B51778C6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208" y="5335277"/>
            <a:ext cx="953815" cy="13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005EF-DE16-CCA5-7FF3-5F764C1542DE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84A48-C9A5-122D-F63B-010C0926FD1F}"/>
              </a:ext>
            </a:extLst>
          </p:cNvPr>
          <p:cNvSpPr txBox="1"/>
          <p:nvPr/>
        </p:nvSpPr>
        <p:spPr>
          <a:xfrm>
            <a:off x="577172" y="920530"/>
            <a:ext cx="184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홍보 및 업데이트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0EC2C3-8968-60A7-4FFB-D88355ED8175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힐링 플레이 리스트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8BFF0-AC58-9F8B-A414-1B90B2B9CCE8}"/>
              </a:ext>
            </a:extLst>
          </p:cNvPr>
          <p:cNvSpPr txBox="1"/>
          <p:nvPr/>
        </p:nvSpPr>
        <p:spPr>
          <a:xfrm>
            <a:off x="6576476" y="4246645"/>
            <a:ext cx="4280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및 반복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애니메이션 개발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 리스트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이동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JavaScript, HTML, CSS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개발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그래픽은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피그마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펜툴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기능을 사용하여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5F98C-218B-EEBC-D767-E25059B0D2F8}"/>
              </a:ext>
            </a:extLst>
          </p:cNvPr>
          <p:cNvSpPr txBox="1"/>
          <p:nvPr/>
        </p:nvSpPr>
        <p:spPr>
          <a:xfrm>
            <a:off x="6527961" y="3904647"/>
            <a:ext cx="1977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담당 업무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55824F-19FB-DA77-40E8-0E7EC3E28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r="3866"/>
          <a:stretch/>
        </p:blipFill>
        <p:spPr>
          <a:xfrm>
            <a:off x="515249" y="1073801"/>
            <a:ext cx="5795445" cy="3135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0969BE-9922-B13E-FCBD-679BF6FFC605}"/>
              </a:ext>
            </a:extLst>
          </p:cNvPr>
          <p:cNvSpPr txBox="1"/>
          <p:nvPr/>
        </p:nvSpPr>
        <p:spPr>
          <a:xfrm>
            <a:off x="1036320" y="35349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5A5FF-6B2B-089F-5A22-5D646D4688A5}"/>
              </a:ext>
            </a:extLst>
          </p:cNvPr>
          <p:cNvSpPr txBox="1"/>
          <p:nvPr/>
        </p:nvSpPr>
        <p:spPr>
          <a:xfrm>
            <a:off x="6527961" y="3050005"/>
            <a:ext cx="42803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웹에서 작동하는 재생 목록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디자인과와 함께 협업으로 진행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 리스트 클릭 시 어울리는 오브젝트로 이동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969ADE-0C9C-91B4-C4B9-10D8A607CC15}"/>
              </a:ext>
            </a:extLst>
          </p:cNvPr>
          <p:cNvSpPr txBox="1"/>
          <p:nvPr/>
        </p:nvSpPr>
        <p:spPr>
          <a:xfrm>
            <a:off x="6527961" y="2721250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F2164-DEB3-5F56-4335-D6F17D9D6CA6}"/>
              </a:ext>
            </a:extLst>
          </p:cNvPr>
          <p:cNvSpPr txBox="1"/>
          <p:nvPr/>
        </p:nvSpPr>
        <p:spPr>
          <a:xfrm>
            <a:off x="6527961" y="1176305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인원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6FC2E-9758-1817-7087-9B0EE024E9D7}"/>
              </a:ext>
            </a:extLst>
          </p:cNvPr>
          <p:cNvSpPr txBox="1"/>
          <p:nvPr/>
        </p:nvSpPr>
        <p:spPr>
          <a:xfrm>
            <a:off x="6527961" y="2197705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JAVASCRIPT, HTML, CSS 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37955-4F75-66A6-EB71-B76FAF66D576}"/>
              </a:ext>
            </a:extLst>
          </p:cNvPr>
          <p:cNvSpPr txBox="1"/>
          <p:nvPr/>
        </p:nvSpPr>
        <p:spPr>
          <a:xfrm>
            <a:off x="6527961" y="1688152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기간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2021.11. ~ 21.12.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60E903-4923-DB47-97A5-F64534E6B342}"/>
              </a:ext>
            </a:extLst>
          </p:cNvPr>
          <p:cNvGrpSpPr/>
          <p:nvPr/>
        </p:nvGrpSpPr>
        <p:grpSpPr>
          <a:xfrm>
            <a:off x="487218" y="4821766"/>
            <a:ext cx="7250486" cy="1739330"/>
            <a:chOff x="2582663" y="1641437"/>
            <a:chExt cx="7250486" cy="1739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6F18EB-69BC-A678-AACA-AD1EA45E010A}"/>
                </a:ext>
              </a:extLst>
            </p:cNvPr>
            <p:cNvSpPr txBox="1"/>
            <p:nvPr/>
          </p:nvSpPr>
          <p:spPr>
            <a:xfrm>
              <a:off x="2730941" y="1648676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11 / 12 ~ 18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73B8D4-CA17-853C-DBFD-C13576278068}"/>
                </a:ext>
              </a:extLst>
            </p:cNvPr>
            <p:cNvSpPr txBox="1"/>
            <p:nvPr/>
          </p:nvSpPr>
          <p:spPr>
            <a:xfrm>
              <a:off x="4764889" y="1641437"/>
              <a:ext cx="5026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미디어 앱 디자인 시안 및 기능 구성 계획</a:t>
              </a:r>
              <a:endPara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9B1B85-ED69-4455-63BD-8CEA0E7AB20D}"/>
                </a:ext>
              </a:extLst>
            </p:cNvPr>
            <p:cNvSpPr txBox="1"/>
            <p:nvPr/>
          </p:nvSpPr>
          <p:spPr>
            <a:xfrm>
              <a:off x="2713308" y="2108793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11 / 19 ~ 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1EB8E1-44B5-38CC-13BE-2096ED18B579}"/>
                </a:ext>
              </a:extLst>
            </p:cNvPr>
            <p:cNvSpPr txBox="1"/>
            <p:nvPr/>
          </p:nvSpPr>
          <p:spPr>
            <a:xfrm>
              <a:off x="4786479" y="2117351"/>
              <a:ext cx="5026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세부 디자인 구성 및 수정</a:t>
              </a:r>
              <a:endPara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6247A7-6F63-250D-8A6F-FFE93FE03358}"/>
                </a:ext>
              </a:extLst>
            </p:cNvPr>
            <p:cNvSpPr txBox="1"/>
            <p:nvPr/>
          </p:nvSpPr>
          <p:spPr>
            <a:xfrm>
              <a:off x="2582663" y="2597865"/>
              <a:ext cx="14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11 / 26 ~ 12/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42F479-F8DD-5085-D6BC-9388A9F427CA}"/>
                </a:ext>
              </a:extLst>
            </p:cNvPr>
            <p:cNvSpPr txBox="1"/>
            <p:nvPr/>
          </p:nvSpPr>
          <p:spPr>
            <a:xfrm>
              <a:off x="4781399" y="2604695"/>
              <a:ext cx="5026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디자인 수정 및 웹 구현 제작</a:t>
              </a:r>
              <a:endPara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65EFF2-EADF-5292-B68F-57DDB5A12E3F}"/>
                </a:ext>
              </a:extLst>
            </p:cNvPr>
            <p:cNvSpPr txBox="1"/>
            <p:nvPr/>
          </p:nvSpPr>
          <p:spPr>
            <a:xfrm>
              <a:off x="2819907" y="3071303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12 /3 ~ 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8BC24A-9442-BBBB-A53C-107B2757F653}"/>
                </a:ext>
              </a:extLst>
            </p:cNvPr>
            <p:cNvSpPr txBox="1"/>
            <p:nvPr/>
          </p:nvSpPr>
          <p:spPr>
            <a:xfrm>
              <a:off x="4806799" y="3072990"/>
              <a:ext cx="5026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최종 웹 제작 및 발표 자료 준비</a:t>
              </a:r>
              <a:endPara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EC8DFE2-CE65-D6EF-31A1-5A2003CCF124}"/>
                </a:ext>
              </a:extLst>
            </p:cNvPr>
            <p:cNvSpPr/>
            <p:nvPr/>
          </p:nvSpPr>
          <p:spPr>
            <a:xfrm>
              <a:off x="4254424" y="1656677"/>
              <a:ext cx="45719" cy="272489"/>
            </a:xfrm>
            <a:prstGeom prst="rect">
              <a:avLst/>
            </a:prstGeom>
            <a:solidFill>
              <a:srgbClr val="052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580DE9-05B2-B3C8-9CAE-616399CC11DD}"/>
                </a:ext>
              </a:extLst>
            </p:cNvPr>
            <p:cNvSpPr/>
            <p:nvPr/>
          </p:nvSpPr>
          <p:spPr>
            <a:xfrm>
              <a:off x="4254423" y="2137737"/>
              <a:ext cx="45719" cy="272489"/>
            </a:xfrm>
            <a:prstGeom prst="rect">
              <a:avLst/>
            </a:prstGeom>
            <a:solidFill>
              <a:srgbClr val="052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9DB9F3-8F14-FBC8-AFDB-DF1FD62F41F1}"/>
                </a:ext>
              </a:extLst>
            </p:cNvPr>
            <p:cNvSpPr/>
            <p:nvPr/>
          </p:nvSpPr>
          <p:spPr>
            <a:xfrm>
              <a:off x="4254423" y="2618797"/>
              <a:ext cx="45719" cy="272489"/>
            </a:xfrm>
            <a:prstGeom prst="rect">
              <a:avLst/>
            </a:prstGeom>
            <a:solidFill>
              <a:srgbClr val="052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6035B8-EE23-8F90-1AD8-5B46327BAB9C}"/>
                </a:ext>
              </a:extLst>
            </p:cNvPr>
            <p:cNvSpPr/>
            <p:nvPr/>
          </p:nvSpPr>
          <p:spPr>
            <a:xfrm>
              <a:off x="4254423" y="3099858"/>
              <a:ext cx="45719" cy="272489"/>
            </a:xfrm>
            <a:prstGeom prst="rect">
              <a:avLst/>
            </a:prstGeom>
            <a:solidFill>
              <a:srgbClr val="052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AC1B86-9FF3-B8D0-88E4-7BE787FD6C6D}"/>
              </a:ext>
            </a:extLst>
          </p:cNvPr>
          <p:cNvSpPr txBox="1"/>
          <p:nvPr/>
        </p:nvSpPr>
        <p:spPr>
          <a:xfrm>
            <a:off x="515249" y="4393825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AAF7F-A0AE-8773-B98E-959E76513A39}"/>
              </a:ext>
            </a:extLst>
          </p:cNvPr>
          <p:cNvSpPr txBox="1"/>
          <p:nvPr/>
        </p:nvSpPr>
        <p:spPr>
          <a:xfrm>
            <a:off x="11826240" y="655331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63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190B2-138A-1172-0D54-4BC6AE275A0E}"/>
              </a:ext>
            </a:extLst>
          </p:cNvPr>
          <p:cNvSpPr txBox="1"/>
          <p:nvPr/>
        </p:nvSpPr>
        <p:spPr>
          <a:xfrm>
            <a:off x="3835691" y="2899047"/>
            <a:ext cx="47355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7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7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9E769-E13B-4CD8-ABA4-A1231EBBB7FC}"/>
              </a:ext>
            </a:extLst>
          </p:cNvPr>
          <p:cNvSpPr txBox="1"/>
          <p:nvPr/>
        </p:nvSpPr>
        <p:spPr>
          <a:xfrm>
            <a:off x="4204296" y="3837751"/>
            <a:ext cx="378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Date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of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Manufacture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2022.09.13.</a:t>
            </a:r>
          </a:p>
        </p:txBody>
      </p:sp>
    </p:spTree>
    <p:extLst>
      <p:ext uri="{BB962C8B-B14F-4D97-AF65-F5344CB8AC3E}">
        <p14:creationId xmlns:p14="http://schemas.microsoft.com/office/powerpoint/2010/main" val="220551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82D9723-2601-AA72-E9F3-9445B284F67C}"/>
              </a:ext>
            </a:extLst>
          </p:cNvPr>
          <p:cNvSpPr txBox="1"/>
          <p:nvPr/>
        </p:nvSpPr>
        <p:spPr>
          <a:xfrm>
            <a:off x="515226" y="1483022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4C2A41-969E-2CFE-5CD9-8AE688A74BE7}"/>
              </a:ext>
            </a:extLst>
          </p:cNvPr>
          <p:cNvSpPr/>
          <p:nvPr/>
        </p:nvSpPr>
        <p:spPr>
          <a:xfrm>
            <a:off x="3832224" y="445193"/>
            <a:ext cx="7858125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DDD60-D96D-7DE0-3D70-F22CEE55B4C4}"/>
              </a:ext>
            </a:extLst>
          </p:cNvPr>
          <p:cNvSpPr txBox="1"/>
          <p:nvPr/>
        </p:nvSpPr>
        <p:spPr>
          <a:xfrm>
            <a:off x="3832224" y="1775409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4485E1-7858-B420-2DEC-2B72D0AD2E59}"/>
              </a:ext>
            </a:extLst>
          </p:cNvPr>
          <p:cNvGrpSpPr/>
          <p:nvPr/>
        </p:nvGrpSpPr>
        <p:grpSpPr>
          <a:xfrm>
            <a:off x="4483050" y="2376618"/>
            <a:ext cx="6232171" cy="625635"/>
            <a:chOff x="4483050" y="1647232"/>
            <a:chExt cx="6232171" cy="6256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BDE25E-2467-FEF9-72E0-260FAAEA68D5}"/>
                </a:ext>
              </a:extLst>
            </p:cNvPr>
            <p:cNvSpPr txBox="1"/>
            <p:nvPr/>
          </p:nvSpPr>
          <p:spPr>
            <a:xfrm>
              <a:off x="4483050" y="1652312"/>
              <a:ext cx="1035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TRIPY</a:t>
              </a:r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C2D43C-BCC0-09D8-3DE9-110EBD132E7D}"/>
                </a:ext>
              </a:extLst>
            </p:cNvPr>
            <p:cNvSpPr txBox="1"/>
            <p:nvPr/>
          </p:nvSpPr>
          <p:spPr>
            <a:xfrm>
              <a:off x="4513961" y="1995868"/>
              <a:ext cx="141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#SNG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64AD2F-3DBE-5F34-96F4-777B9AC6B2BB}"/>
                </a:ext>
              </a:extLst>
            </p:cNvPr>
            <p:cNvSpPr txBox="1"/>
            <p:nvPr/>
          </p:nvSpPr>
          <p:spPr>
            <a:xfrm>
              <a:off x="5099549" y="1984106"/>
              <a:ext cx="141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#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여행 동행 찾기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01662A-4746-A84B-1F51-30A0B3B330B9}"/>
                </a:ext>
              </a:extLst>
            </p:cNvPr>
            <p:cNvSpPr txBox="1"/>
            <p:nvPr/>
          </p:nvSpPr>
          <p:spPr>
            <a:xfrm>
              <a:off x="10362239" y="1647232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</a:t>
              </a:r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4DAAAB-A7F6-593D-6A8A-947E854B5D1E}"/>
              </a:ext>
            </a:extLst>
          </p:cNvPr>
          <p:cNvGrpSpPr/>
          <p:nvPr/>
        </p:nvGrpSpPr>
        <p:grpSpPr>
          <a:xfrm>
            <a:off x="4483050" y="3893691"/>
            <a:ext cx="6298267" cy="630278"/>
            <a:chOff x="4483050" y="1648156"/>
            <a:chExt cx="6298267" cy="63027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3922E0-05AE-CC3E-455D-6CD72BCCDEBC}"/>
                </a:ext>
              </a:extLst>
            </p:cNvPr>
            <p:cNvSpPr txBox="1"/>
            <p:nvPr/>
          </p:nvSpPr>
          <p:spPr>
            <a:xfrm>
              <a:off x="4483050" y="1652312"/>
              <a:ext cx="2311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Drawing Quest</a:t>
              </a:r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733DB9-6EF7-772D-2611-AE369285222B}"/>
                </a:ext>
              </a:extLst>
            </p:cNvPr>
            <p:cNvCxnSpPr>
              <a:cxnSpLocks/>
            </p:cNvCxnSpPr>
            <p:nvPr/>
          </p:nvCxnSpPr>
          <p:spPr>
            <a:xfrm>
              <a:off x="7198360" y="1833731"/>
              <a:ext cx="2719300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45C991-7E47-4F2D-08D7-9D376FEAD7B2}"/>
                </a:ext>
              </a:extLst>
            </p:cNvPr>
            <p:cNvSpPr txBox="1"/>
            <p:nvPr/>
          </p:nvSpPr>
          <p:spPr>
            <a:xfrm>
              <a:off x="4503799" y="2001435"/>
              <a:ext cx="141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#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어드벤처 게임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7299A1-D8A5-D25C-D07C-976D55BF5DF6}"/>
                </a:ext>
              </a:extLst>
            </p:cNvPr>
            <p:cNvSpPr txBox="1"/>
            <p:nvPr/>
          </p:nvSpPr>
          <p:spPr>
            <a:xfrm>
              <a:off x="10312919" y="1648156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13</a:t>
              </a:r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FEE547-47CE-D4A0-B4E3-7D11A287E4E2}"/>
              </a:ext>
            </a:extLst>
          </p:cNvPr>
          <p:cNvGrpSpPr/>
          <p:nvPr/>
        </p:nvGrpSpPr>
        <p:grpSpPr>
          <a:xfrm>
            <a:off x="4503800" y="4665496"/>
            <a:ext cx="6269129" cy="692577"/>
            <a:chOff x="4530470" y="4946122"/>
            <a:chExt cx="6269129" cy="69257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DE1F8F-A866-FDCA-605B-6F8B5F996CFE}"/>
                </a:ext>
              </a:extLst>
            </p:cNvPr>
            <p:cNvGrpSpPr/>
            <p:nvPr/>
          </p:nvGrpSpPr>
          <p:grpSpPr>
            <a:xfrm>
              <a:off x="4530470" y="4946122"/>
              <a:ext cx="6269129" cy="689903"/>
              <a:chOff x="4446106" y="1622295"/>
              <a:chExt cx="6269129" cy="68990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14CAE52-C547-CF58-B4C3-1BA08B33EC7A}"/>
                  </a:ext>
                </a:extLst>
              </p:cNvPr>
              <p:cNvSpPr txBox="1"/>
              <p:nvPr/>
            </p:nvSpPr>
            <p:spPr>
              <a:xfrm>
                <a:off x="4446106" y="1652312"/>
                <a:ext cx="23038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힐링 플레이 리스트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A13388F-30B8-0258-BA9C-B1A6DF91B67C}"/>
                  </a:ext>
                </a:extLst>
              </p:cNvPr>
              <p:cNvSpPr txBox="1"/>
              <p:nvPr/>
            </p:nvSpPr>
            <p:spPr>
              <a:xfrm>
                <a:off x="4485879" y="2035199"/>
                <a:ext cx="16161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재생 목록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A047A87-F5DB-964C-EAA7-1DAE2C84EC30}"/>
                  </a:ext>
                </a:extLst>
              </p:cNvPr>
              <p:cNvSpPr txBox="1"/>
              <p:nvPr/>
            </p:nvSpPr>
            <p:spPr>
              <a:xfrm>
                <a:off x="10246837" y="1622295"/>
                <a:ext cx="4683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16</a:t>
                </a:r>
                <a:endPara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E9FC2D-9186-7EEC-5AAC-D6D8B4383B5E}"/>
                </a:ext>
              </a:extLst>
            </p:cNvPr>
            <p:cNvSpPr txBox="1"/>
            <p:nvPr/>
          </p:nvSpPr>
          <p:spPr>
            <a:xfrm>
              <a:off x="5409917" y="5361700"/>
              <a:ext cx="1616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#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웹 프로젝트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E2A4660-263E-E0B7-120A-506C1E586DE0}"/>
                </a:ext>
              </a:extLst>
            </p:cNvPr>
            <p:cNvCxnSpPr>
              <a:cxnSpLocks/>
            </p:cNvCxnSpPr>
            <p:nvPr/>
          </p:nvCxnSpPr>
          <p:spPr>
            <a:xfrm>
              <a:off x="7265670" y="5136014"/>
              <a:ext cx="2699751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D796382-6AF3-7DA4-BE56-39081479A1AC}"/>
              </a:ext>
            </a:extLst>
          </p:cNvPr>
          <p:cNvSpPr txBox="1"/>
          <p:nvPr/>
        </p:nvSpPr>
        <p:spPr>
          <a:xfrm>
            <a:off x="3848762" y="633670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과목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BC095A8-93BE-28D1-D174-D72B16EA2463}"/>
              </a:ext>
            </a:extLst>
          </p:cNvPr>
          <p:cNvCxnSpPr>
            <a:cxnSpLocks/>
          </p:cNvCxnSpPr>
          <p:nvPr/>
        </p:nvCxnSpPr>
        <p:spPr>
          <a:xfrm>
            <a:off x="6453714" y="913745"/>
            <a:ext cx="3466991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A858C20-E2E6-80B2-A1BC-3B323438C892}"/>
              </a:ext>
            </a:extLst>
          </p:cNvPr>
          <p:cNvSpPr txBox="1"/>
          <p:nvPr/>
        </p:nvSpPr>
        <p:spPr>
          <a:xfrm>
            <a:off x="10365284" y="701385"/>
            <a:ext cx="35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E3BFC1-9C6D-B1AD-4085-932115293248}"/>
              </a:ext>
            </a:extLst>
          </p:cNvPr>
          <p:cNvGrpSpPr/>
          <p:nvPr/>
        </p:nvGrpSpPr>
        <p:grpSpPr>
          <a:xfrm>
            <a:off x="4503800" y="3117851"/>
            <a:ext cx="6222352" cy="643177"/>
            <a:chOff x="4503800" y="2394525"/>
            <a:chExt cx="6222352" cy="64317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35850C5-9033-EEC5-0148-077123A6A0A7}"/>
                </a:ext>
              </a:extLst>
            </p:cNvPr>
            <p:cNvGrpSpPr/>
            <p:nvPr/>
          </p:nvGrpSpPr>
          <p:grpSpPr>
            <a:xfrm>
              <a:off x="4504141" y="2394525"/>
              <a:ext cx="6222011" cy="408420"/>
              <a:chOff x="4483050" y="1644002"/>
              <a:chExt cx="6222011" cy="4084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F1D44-8C2E-DFE1-FA49-D46697C8432D}"/>
                  </a:ext>
                </a:extLst>
              </p:cNvPr>
              <p:cNvSpPr txBox="1"/>
              <p:nvPr/>
            </p:nvSpPr>
            <p:spPr>
              <a:xfrm>
                <a:off x="4483050" y="1652312"/>
                <a:ext cx="23631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Ability Kingdom</a:t>
                </a:r>
                <a:endPara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7DABDC-9556-71BB-D44F-8CBC410CE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7269" y="1859590"/>
                <a:ext cx="2740391" cy="0"/>
              </a:xfrm>
              <a:prstGeom prst="line">
                <a:avLst/>
              </a:prstGeom>
              <a:ln w="2857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070740A-B348-CAFE-AB21-E751E0151BBF}"/>
                  </a:ext>
                </a:extLst>
              </p:cNvPr>
              <p:cNvSpPr txBox="1"/>
              <p:nvPr/>
            </p:nvSpPr>
            <p:spPr>
              <a:xfrm>
                <a:off x="10352079" y="1644002"/>
                <a:ext cx="352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9</a:t>
                </a:r>
                <a:endPara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82213-9D24-E5D4-656C-D85203BA630C}"/>
                </a:ext>
              </a:extLst>
            </p:cNvPr>
            <p:cNvSpPr txBox="1"/>
            <p:nvPr/>
          </p:nvSpPr>
          <p:spPr>
            <a:xfrm>
              <a:off x="4503800" y="2760703"/>
              <a:ext cx="141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#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보드 게임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2BE3C8-984A-8155-8FD2-1E4BAA214CD5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2C39FE-A2E8-59A2-EC34-D58953C3BF44}"/>
              </a:ext>
            </a:extLst>
          </p:cNvPr>
          <p:cNvCxnSpPr>
            <a:cxnSpLocks/>
          </p:cNvCxnSpPr>
          <p:nvPr/>
        </p:nvCxnSpPr>
        <p:spPr>
          <a:xfrm>
            <a:off x="7198360" y="2590988"/>
            <a:ext cx="2647604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121E1A-E904-6B46-BEB8-5B353E29BBCC}"/>
              </a:ext>
            </a:extLst>
          </p:cNvPr>
          <p:cNvSpPr txBox="1"/>
          <p:nvPr/>
        </p:nvSpPr>
        <p:spPr>
          <a:xfrm>
            <a:off x="5605563" y="4253140"/>
            <a:ext cx="176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#STAC 2016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수상작</a:t>
            </a:r>
          </a:p>
        </p:txBody>
      </p:sp>
    </p:spTree>
    <p:extLst>
      <p:ext uri="{BB962C8B-B14F-4D97-AF65-F5344CB8AC3E}">
        <p14:creationId xmlns:p14="http://schemas.microsoft.com/office/powerpoint/2010/main" val="202314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82D9723-2601-AA72-E9F3-9445B284F67C}"/>
              </a:ext>
            </a:extLst>
          </p:cNvPr>
          <p:cNvSpPr txBox="1"/>
          <p:nvPr/>
        </p:nvSpPr>
        <p:spPr>
          <a:xfrm>
            <a:off x="317123" y="550440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과목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4C2A41-969E-2CFE-5CD9-8AE688A74BE7}"/>
              </a:ext>
            </a:extLst>
          </p:cNvPr>
          <p:cNvSpPr/>
          <p:nvPr/>
        </p:nvSpPr>
        <p:spPr>
          <a:xfrm>
            <a:off x="376683" y="1123208"/>
            <a:ext cx="1758315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DDD60-D96D-7DE0-3D70-F22CEE55B4C4}"/>
              </a:ext>
            </a:extLst>
          </p:cNvPr>
          <p:cNvSpPr txBox="1"/>
          <p:nvPr/>
        </p:nvSpPr>
        <p:spPr>
          <a:xfrm>
            <a:off x="691643" y="1639711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DE25E-2467-FEF9-72E0-260FAAEA68D5}"/>
              </a:ext>
            </a:extLst>
          </p:cNvPr>
          <p:cNvSpPr txBox="1"/>
          <p:nvPr/>
        </p:nvSpPr>
        <p:spPr>
          <a:xfrm>
            <a:off x="866854" y="2305610"/>
            <a:ext cx="25474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C, JAVA </a:t>
            </a:r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프로그래밍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D4394A-F1BF-8D67-B014-7D52ABFE3604}"/>
              </a:ext>
            </a:extLst>
          </p:cNvPr>
          <p:cNvSpPr txBox="1"/>
          <p:nvPr/>
        </p:nvSpPr>
        <p:spPr>
          <a:xfrm>
            <a:off x="691643" y="3404782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53B71F-673F-D770-5EA5-F4D1B791D810}"/>
              </a:ext>
            </a:extLst>
          </p:cNvPr>
          <p:cNvSpPr txBox="1"/>
          <p:nvPr/>
        </p:nvSpPr>
        <p:spPr>
          <a:xfrm>
            <a:off x="866854" y="4137010"/>
            <a:ext cx="176202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C++, </a:t>
            </a:r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C1347-9662-DFDD-E383-2ADFDAD90D4A}"/>
              </a:ext>
            </a:extLst>
          </p:cNvPr>
          <p:cNvSpPr txBox="1"/>
          <p:nvPr/>
        </p:nvSpPr>
        <p:spPr>
          <a:xfrm>
            <a:off x="877014" y="4818004"/>
            <a:ext cx="189186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 그래픽스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EEE9A2-1244-AD1F-F9CD-6656BA543BFD}"/>
              </a:ext>
            </a:extLst>
          </p:cNvPr>
          <p:cNvSpPr txBox="1"/>
          <p:nvPr/>
        </p:nvSpPr>
        <p:spPr>
          <a:xfrm>
            <a:off x="856693" y="4472511"/>
            <a:ext cx="117051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자료구조</a:t>
            </a:r>
            <a:endParaRPr lang="ko-KR" altLang="en-US" sz="19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DF591AD-F217-372F-9219-66F9509AA3FF}"/>
              </a:ext>
            </a:extLst>
          </p:cNvPr>
          <p:cNvSpPr txBox="1"/>
          <p:nvPr/>
        </p:nvSpPr>
        <p:spPr>
          <a:xfrm>
            <a:off x="5741163" y="543832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32E86E-FA16-78BE-4F98-9C6E5278797F}"/>
              </a:ext>
            </a:extLst>
          </p:cNvPr>
          <p:cNvSpPr txBox="1"/>
          <p:nvPr/>
        </p:nvSpPr>
        <p:spPr>
          <a:xfrm>
            <a:off x="5916374" y="1269892"/>
            <a:ext cx="225093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STL, Data Base</a:t>
            </a:r>
            <a:endParaRPr lang="ko-KR" altLang="en-US" sz="1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E5E5462-10FB-7C98-3A38-0B5AA7A2551A}"/>
              </a:ext>
            </a:extLst>
          </p:cNvPr>
          <p:cNvSpPr txBox="1"/>
          <p:nvPr/>
        </p:nvSpPr>
        <p:spPr>
          <a:xfrm>
            <a:off x="5906214" y="98885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프로그래밍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1777D5-0D08-F242-6571-89B2C5E0935E}"/>
              </a:ext>
            </a:extLst>
          </p:cNvPr>
          <p:cNvSpPr txBox="1"/>
          <p:nvPr/>
        </p:nvSpPr>
        <p:spPr>
          <a:xfrm>
            <a:off x="5926534" y="2235366"/>
            <a:ext cx="21259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프로그래밍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41EE83-E003-69EC-0BB8-F968155D9E99}"/>
              </a:ext>
            </a:extLst>
          </p:cNvPr>
          <p:cNvSpPr txBox="1"/>
          <p:nvPr/>
        </p:nvSpPr>
        <p:spPr>
          <a:xfrm>
            <a:off x="5906213" y="1900033"/>
            <a:ext cx="238434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엔진</a:t>
            </a:r>
            <a:endParaRPr lang="ko-KR" altLang="en-US" sz="1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A533101-E18E-4741-A738-60EF00558FC4}"/>
              </a:ext>
            </a:extLst>
          </p:cNvPr>
          <p:cNvSpPr txBox="1"/>
          <p:nvPr/>
        </p:nvSpPr>
        <p:spPr>
          <a:xfrm>
            <a:off x="5926534" y="1574642"/>
            <a:ext cx="238434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스크립트 언어</a:t>
            </a:r>
            <a:endParaRPr lang="ko-KR" altLang="en-US" sz="1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8E5242-372D-4513-4D77-C66856DD4E91}"/>
              </a:ext>
            </a:extLst>
          </p:cNvPr>
          <p:cNvSpPr txBox="1"/>
          <p:nvPr/>
        </p:nvSpPr>
        <p:spPr>
          <a:xfrm>
            <a:off x="5936694" y="2550326"/>
            <a:ext cx="29658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어플리케이션 구현 기초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A44832-31F7-9917-4723-1320616C291A}"/>
              </a:ext>
            </a:extLst>
          </p:cNvPr>
          <p:cNvSpPr txBox="1"/>
          <p:nvPr/>
        </p:nvSpPr>
        <p:spPr>
          <a:xfrm>
            <a:off x="5832603" y="399199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FB2843D-20EE-10E0-D20A-CE8CEA2EB07E}"/>
              </a:ext>
            </a:extLst>
          </p:cNvPr>
          <p:cNvSpPr txBox="1"/>
          <p:nvPr/>
        </p:nvSpPr>
        <p:spPr>
          <a:xfrm>
            <a:off x="6007814" y="4718053"/>
            <a:ext cx="21259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셰이더</a:t>
            </a:r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프로그래밍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AAC0D83-8F0C-80CA-FACC-26C02D3845FF}"/>
              </a:ext>
            </a:extLst>
          </p:cNvPr>
          <p:cNvSpPr txBox="1"/>
          <p:nvPr/>
        </p:nvSpPr>
        <p:spPr>
          <a:xfrm>
            <a:off x="5997654" y="44370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프로그래밍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F1013A8-13E7-21A8-4730-09F5B272ED06}"/>
              </a:ext>
            </a:extLst>
          </p:cNvPr>
          <p:cNvSpPr txBox="1"/>
          <p:nvPr/>
        </p:nvSpPr>
        <p:spPr>
          <a:xfrm>
            <a:off x="5993929" y="5022803"/>
            <a:ext cx="238434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고급 그래픽스 효과</a:t>
            </a:r>
            <a:endParaRPr lang="ko-KR" altLang="en-US" sz="19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658494-725A-AA20-227C-C8747E4E03D8}"/>
              </a:ext>
            </a:extLst>
          </p:cNvPr>
          <p:cNvSpPr txBox="1"/>
          <p:nvPr/>
        </p:nvSpPr>
        <p:spPr>
          <a:xfrm>
            <a:off x="846533" y="2033061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프로그래밍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0417CC-C15D-6503-53FF-9E5B2F19AC40}"/>
              </a:ext>
            </a:extLst>
          </p:cNvPr>
          <p:cNvSpPr txBox="1"/>
          <p:nvPr/>
        </p:nvSpPr>
        <p:spPr>
          <a:xfrm>
            <a:off x="846533" y="3829399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프로그래밍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234056-3D7E-6E87-6E7B-78A54F82BA6C}"/>
              </a:ext>
            </a:extLst>
          </p:cNvPr>
          <p:cNvSpPr txBox="1"/>
          <p:nvPr/>
        </p:nvSpPr>
        <p:spPr>
          <a:xfrm>
            <a:off x="873891" y="5265112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도움된 과목들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7F428D3-57DB-7149-F085-60CED9455848}"/>
              </a:ext>
            </a:extLst>
          </p:cNvPr>
          <p:cNvSpPr txBox="1"/>
          <p:nvPr/>
        </p:nvSpPr>
        <p:spPr>
          <a:xfrm>
            <a:off x="7531898" y="1624204"/>
            <a:ext cx="2384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분실물 찾기 프로그램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98F23E2-2C8D-A0BD-F664-F4373EA4C03A}"/>
              </a:ext>
            </a:extLst>
          </p:cNvPr>
          <p:cNvSpPr txBox="1"/>
          <p:nvPr/>
        </p:nvSpPr>
        <p:spPr>
          <a:xfrm>
            <a:off x="7034059" y="1950198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타워 디펜스 게임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1C88956-2CFC-CEFB-CA4C-03BBE05CB5A2}"/>
              </a:ext>
            </a:extLst>
          </p:cNvPr>
          <p:cNvSpPr txBox="1"/>
          <p:nvPr/>
        </p:nvSpPr>
        <p:spPr>
          <a:xfrm>
            <a:off x="7963403" y="2265108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안드로이드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코틀린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6742B0-DA6E-C20C-98EE-C9B9E91D067C}"/>
              </a:ext>
            </a:extLst>
          </p:cNvPr>
          <p:cNvSpPr txBox="1"/>
          <p:nvPr/>
        </p:nvSpPr>
        <p:spPr>
          <a:xfrm>
            <a:off x="8865959" y="2609118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뮤직 플레이리스트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9D14557-8546-3A15-EE37-36CF2CDF8360}"/>
              </a:ext>
            </a:extLst>
          </p:cNvPr>
          <p:cNvSpPr txBox="1"/>
          <p:nvPr/>
        </p:nvSpPr>
        <p:spPr>
          <a:xfrm>
            <a:off x="1923254" y="4535593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연결리스트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&amp;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오목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30DDB0C-A024-FA2D-ACBC-B5FE2113855B}"/>
              </a:ext>
            </a:extLst>
          </p:cNvPr>
          <p:cNvSpPr txBox="1"/>
          <p:nvPr/>
        </p:nvSpPr>
        <p:spPr>
          <a:xfrm>
            <a:off x="2717636" y="4871864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#3D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슈팅 게임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F1F28C-CA5A-D7C3-289B-8A0E7FCDFE06}"/>
              </a:ext>
            </a:extLst>
          </p:cNvPr>
          <p:cNvSpPr txBox="1"/>
          <p:nvPr/>
        </p:nvSpPr>
        <p:spPr>
          <a:xfrm>
            <a:off x="5906213" y="2978276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도움된 과목들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E122406-035D-F8AC-0B36-ED646C852E50}"/>
              </a:ext>
            </a:extLst>
          </p:cNvPr>
          <p:cNvSpPr txBox="1"/>
          <p:nvPr/>
        </p:nvSpPr>
        <p:spPr>
          <a:xfrm>
            <a:off x="5916374" y="3288884"/>
            <a:ext cx="11897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현장 실습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91DB28D-740A-B06F-2DF8-CB4AB7C59095}"/>
              </a:ext>
            </a:extLst>
          </p:cNvPr>
          <p:cNvSpPr txBox="1"/>
          <p:nvPr/>
        </p:nvSpPr>
        <p:spPr>
          <a:xfrm>
            <a:off x="7044819" y="3350860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#SPINE2D &amp; PHASER3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25B167-61EB-0E0E-979B-401BEDCD8539}"/>
              </a:ext>
            </a:extLst>
          </p:cNvPr>
          <p:cNvSpPr/>
          <p:nvPr/>
        </p:nvSpPr>
        <p:spPr>
          <a:xfrm flipH="1">
            <a:off x="5482163" y="599248"/>
            <a:ext cx="45719" cy="55424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7993DE1-D8F8-9F50-372B-86565EE92041}"/>
              </a:ext>
            </a:extLst>
          </p:cNvPr>
          <p:cNvSpPr txBox="1"/>
          <p:nvPr/>
        </p:nvSpPr>
        <p:spPr>
          <a:xfrm>
            <a:off x="873891" y="5559139"/>
            <a:ext cx="23887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게임수학</a:t>
            </a:r>
            <a:r>
              <a:rPr lang="en-US" altLang="ko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3D </a:t>
            </a:r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BBBFCD-88A2-9581-97E3-74925AB5BE0D}"/>
              </a:ext>
            </a:extLst>
          </p:cNvPr>
          <p:cNvSpPr txBox="1"/>
          <p:nvPr/>
        </p:nvSpPr>
        <p:spPr>
          <a:xfrm>
            <a:off x="5993929" y="5392135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도움된 과목들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09F36A4-43E3-240C-52E7-E3B61C217CD9}"/>
              </a:ext>
            </a:extLst>
          </p:cNvPr>
          <p:cNvSpPr txBox="1"/>
          <p:nvPr/>
        </p:nvSpPr>
        <p:spPr>
          <a:xfrm>
            <a:off x="5988035" y="5702743"/>
            <a:ext cx="11897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 설계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585A9E5-8A37-99D7-37B7-FA1DCA8181C6}"/>
              </a:ext>
            </a:extLst>
          </p:cNvPr>
          <p:cNvSpPr txBox="1"/>
          <p:nvPr/>
        </p:nvSpPr>
        <p:spPr>
          <a:xfrm>
            <a:off x="7169483" y="5767434"/>
            <a:ext cx="3738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졸업 작품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 SNG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게임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여행 동행 어플리케이션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835E533-548A-4782-BACC-611F9F582CA6}"/>
              </a:ext>
            </a:extLst>
          </p:cNvPr>
          <p:cNvSpPr txBox="1"/>
          <p:nvPr/>
        </p:nvSpPr>
        <p:spPr>
          <a:xfrm>
            <a:off x="8096787" y="5087890"/>
            <a:ext cx="213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언리얼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메터리얼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81DEA8-C310-1021-F25B-DD085FB1CFFD}"/>
              </a:ext>
            </a:extLst>
          </p:cNvPr>
          <p:cNvSpPr txBox="1"/>
          <p:nvPr/>
        </p:nvSpPr>
        <p:spPr>
          <a:xfrm>
            <a:off x="2860222" y="608935"/>
            <a:ext cx="2606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100" dirty="0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C++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Java, Python</a:t>
            </a:r>
          </a:p>
          <a:p>
            <a:pPr algn="r"/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OpenGL, </a:t>
            </a:r>
            <a:r>
              <a:rPr lang="en-US" altLang="ko-KR" sz="1100" dirty="0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100" dirty="0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Html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CSS</a:t>
            </a:r>
          </a:p>
          <a:p>
            <a:pPr algn="r"/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Kotlin, </a:t>
            </a:r>
            <a:r>
              <a:rPr lang="en-US" altLang="ko-KR" sz="1100" dirty="0" err="1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100" dirty="0">
                <a:solidFill>
                  <a:srgbClr val="D6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MySQL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r"/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Unity, Unreal, Phaser3</a:t>
            </a:r>
            <a:endParaRPr lang="ko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4C556-FE67-6FCE-AF31-E5EFC77840BC}"/>
              </a:ext>
            </a:extLst>
          </p:cNvPr>
          <p:cNvSpPr txBox="1"/>
          <p:nvPr/>
        </p:nvSpPr>
        <p:spPr>
          <a:xfrm>
            <a:off x="813247" y="2680002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도움된 과목들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858BE-9389-28C7-B170-0D92EABBA346}"/>
              </a:ext>
            </a:extLst>
          </p:cNvPr>
          <p:cNvSpPr txBox="1"/>
          <p:nvPr/>
        </p:nvSpPr>
        <p:spPr>
          <a:xfrm>
            <a:off x="813247" y="2974029"/>
            <a:ext cx="22541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글쓰기</a:t>
            </a:r>
            <a:r>
              <a:rPr lang="en-US" altLang="ko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콘텐츠 기초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31A7-04C8-5FA7-A8C0-041114ABD778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7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CA33A2-E35A-FE55-3475-2688BDA2F9D5}"/>
              </a:ext>
            </a:extLst>
          </p:cNvPr>
          <p:cNvSpPr txBox="1"/>
          <p:nvPr/>
        </p:nvSpPr>
        <p:spPr>
          <a:xfrm>
            <a:off x="8517398" y="5828445"/>
            <a:ext cx="3291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21446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0EC2C3-8968-60A7-4FFB-D88355ED8175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TRIPY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BDB95-BE5C-248B-8BCA-8CCA184975BD}"/>
              </a:ext>
            </a:extLst>
          </p:cNvPr>
          <p:cNvSpPr txBox="1"/>
          <p:nvPr/>
        </p:nvSpPr>
        <p:spPr>
          <a:xfrm>
            <a:off x="1036320" y="35349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2260C9A-A02A-2D6F-FB2D-6F515D16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932" y="5557270"/>
            <a:ext cx="1311215" cy="11253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96B33A-C9CE-9AEE-B19D-CF2405DA1F72}"/>
              </a:ext>
            </a:extLst>
          </p:cNvPr>
          <p:cNvSpPr txBox="1"/>
          <p:nvPr/>
        </p:nvSpPr>
        <p:spPr>
          <a:xfrm>
            <a:off x="7633384" y="1151897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인원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1, </a:t>
            </a:r>
            <a:r>
              <a:rPr lang="ko-KR" altLang="en-US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  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8F227-1E33-A9BD-BD7D-12FCC1A48FCE}"/>
              </a:ext>
            </a:extLst>
          </p:cNvPr>
          <p:cNvSpPr txBox="1"/>
          <p:nvPr/>
        </p:nvSpPr>
        <p:spPr>
          <a:xfrm>
            <a:off x="7625236" y="2009866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JAVASCRIPT, HTML, CSS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9B1A3C-5C18-BDD3-605A-19BAF41D2391}"/>
              </a:ext>
            </a:extLst>
          </p:cNvPr>
          <p:cNvSpPr txBox="1"/>
          <p:nvPr/>
        </p:nvSpPr>
        <p:spPr>
          <a:xfrm>
            <a:off x="7625236" y="2453866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엔진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PHASER 3, Tiled, MYSQL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77906-4508-AF81-9850-8C39CCFCDA8B}"/>
              </a:ext>
            </a:extLst>
          </p:cNvPr>
          <p:cNvSpPr txBox="1"/>
          <p:nvPr/>
        </p:nvSpPr>
        <p:spPr>
          <a:xfrm>
            <a:off x="7617088" y="2877730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역할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타이쿤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A43EC-B48A-1553-1652-CBA8F5442048}"/>
              </a:ext>
            </a:extLst>
          </p:cNvPr>
          <p:cNvSpPr txBox="1"/>
          <p:nvPr/>
        </p:nvSpPr>
        <p:spPr>
          <a:xfrm>
            <a:off x="591819" y="5968773"/>
            <a:ext cx="5022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 동행 찾기 웹서비스와 연동되는 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SNG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게임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 동행 서비스에서 얻은 재화들로 꾸미기 공간을 꾸미기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게임처럼 여행하게 도와주는 어플리케이션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A9CA8-6108-A249-6BBB-1A21DFA84CA7}"/>
              </a:ext>
            </a:extLst>
          </p:cNvPr>
          <p:cNvSpPr txBox="1"/>
          <p:nvPr/>
        </p:nvSpPr>
        <p:spPr>
          <a:xfrm>
            <a:off x="591819" y="5640018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0CCFE-C4B7-D23B-0201-8021AA1F4198}"/>
              </a:ext>
            </a:extLst>
          </p:cNvPr>
          <p:cNvSpPr txBox="1"/>
          <p:nvPr/>
        </p:nvSpPr>
        <p:spPr>
          <a:xfrm>
            <a:off x="7617087" y="1564005"/>
            <a:ext cx="445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기간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2021.11. ~ 22.07.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3D3B5-808A-308B-EEFA-17ABC65A0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" b="8243"/>
          <a:stretch/>
        </p:blipFill>
        <p:spPr>
          <a:xfrm>
            <a:off x="684826" y="1051796"/>
            <a:ext cx="2206476" cy="450547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E818274-030B-CA20-D15C-0DB72BA69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53" y="1060457"/>
            <a:ext cx="2098139" cy="4497063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3F31830-855F-7A31-2A9D-62BD25E9E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 bwMode="auto">
          <a:xfrm>
            <a:off x="2988743" y="1051795"/>
            <a:ext cx="2277887" cy="466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4CFFB-5AB9-9F66-75A3-2C3AB2FB85B4}"/>
              </a:ext>
            </a:extLst>
          </p:cNvPr>
          <p:cNvSpPr txBox="1"/>
          <p:nvPr/>
        </p:nvSpPr>
        <p:spPr>
          <a:xfrm>
            <a:off x="7633103" y="3626226"/>
            <a:ext cx="4404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PHASER3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엔진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활용하여 전체적인 게임 개발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MySQL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하여 게임 내의 데이터를 사용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내의 정보들을 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설계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 및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전반적인 게임 기획 및 컨텐츠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배치와 디자인 관리 및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A6456-8EBD-1EB4-36DC-FCC83B137D08}"/>
              </a:ext>
            </a:extLst>
          </p:cNvPr>
          <p:cNvSpPr txBox="1"/>
          <p:nvPr/>
        </p:nvSpPr>
        <p:spPr>
          <a:xfrm>
            <a:off x="7633384" y="3276468"/>
            <a:ext cx="2568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담당 업무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0F7E6-A585-E24E-DF33-CAAE565C6808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0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TRIPY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BDB95-BE5C-248B-8BCA-8CCA184975BD}"/>
              </a:ext>
            </a:extLst>
          </p:cNvPr>
          <p:cNvSpPr txBox="1"/>
          <p:nvPr/>
        </p:nvSpPr>
        <p:spPr>
          <a:xfrm>
            <a:off x="1036320" y="35349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41B001-84D3-9987-82EA-7E2D7D97F3C4}"/>
              </a:ext>
            </a:extLst>
          </p:cNvPr>
          <p:cNvSpPr txBox="1"/>
          <p:nvPr/>
        </p:nvSpPr>
        <p:spPr>
          <a:xfrm>
            <a:off x="577172" y="989977"/>
            <a:ext cx="148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8F6613-15BE-702F-4933-E1977BE29A80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71132-1592-31EE-86CF-A551CB7A650A}"/>
              </a:ext>
            </a:extLst>
          </p:cNvPr>
          <p:cNvSpPr txBox="1"/>
          <p:nvPr/>
        </p:nvSpPr>
        <p:spPr>
          <a:xfrm>
            <a:off x="9289257" y="3575673"/>
            <a:ext cx="191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 담당 업무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B20CC6-A900-01EB-09EE-521A760A5102}"/>
              </a:ext>
            </a:extLst>
          </p:cNvPr>
          <p:cNvSpPr/>
          <p:nvPr/>
        </p:nvSpPr>
        <p:spPr>
          <a:xfrm>
            <a:off x="8885675" y="3629932"/>
            <a:ext cx="403582" cy="1118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21F3B402-FA52-6710-F0A7-F9E80124C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38529"/>
              </p:ext>
            </p:extLst>
          </p:nvPr>
        </p:nvGraphicFramePr>
        <p:xfrm>
          <a:off x="566076" y="1400965"/>
          <a:ext cx="8319598" cy="383621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2118">
                  <a:extLst>
                    <a:ext uri="{9D8B030D-6E8A-4147-A177-3AD203B41FA5}">
                      <a16:colId xmlns:a16="http://schemas.microsoft.com/office/drawing/2014/main" val="2323736671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1559899135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3781794511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3220428989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450905815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3636665358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3067156828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3256621768"/>
                    </a:ext>
                  </a:extLst>
                </a:gridCol>
                <a:gridCol w="852185">
                  <a:extLst>
                    <a:ext uri="{9D8B030D-6E8A-4147-A177-3AD203B41FA5}">
                      <a16:colId xmlns:a16="http://schemas.microsoft.com/office/drawing/2014/main" val="441871175"/>
                    </a:ext>
                  </a:extLst>
                </a:gridCol>
              </a:tblGrid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326385661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Front-End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개발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79538891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Back-End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개발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02847372"/>
                  </a:ext>
                </a:extLst>
              </a:tr>
              <a:tr h="42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앱 포팅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738159786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HTTPS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적용</a:t>
                      </a:r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배포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301332389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꾸미기 개발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199530021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리소스 제작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827408203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DB </a:t>
                      </a:r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설계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1486503671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컨텐츠 추가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함초롬돋움" panose="02030504000101010101" pitchFamily="18" charset="-127"/>
                      </a:endParaRPr>
                    </a:p>
                  </a:txBody>
                  <a:tcPr marL="61621" marR="61621" marT="30810" marB="30810" anchor="ctr"/>
                </a:tc>
                <a:extLst>
                  <a:ext uri="{0D108BD9-81ED-4DB2-BD59-A6C34878D82A}">
                    <a16:rowId xmlns:a16="http://schemas.microsoft.com/office/drawing/2014/main" val="218849376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31AA85-8D40-EA0B-D25C-18712F1EEB03}"/>
              </a:ext>
            </a:extLst>
          </p:cNvPr>
          <p:cNvSpPr/>
          <p:nvPr/>
        </p:nvSpPr>
        <p:spPr>
          <a:xfrm>
            <a:off x="2186152" y="1901571"/>
            <a:ext cx="4913895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19225A-46B5-D013-A55E-7DB1FD8CC354}"/>
              </a:ext>
            </a:extLst>
          </p:cNvPr>
          <p:cNvSpPr/>
          <p:nvPr/>
        </p:nvSpPr>
        <p:spPr>
          <a:xfrm>
            <a:off x="566076" y="3531522"/>
            <a:ext cx="8319598" cy="1705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B990E81-C95F-ABB3-40E5-4B8B312EB29B}"/>
              </a:ext>
            </a:extLst>
          </p:cNvPr>
          <p:cNvSpPr/>
          <p:nvPr/>
        </p:nvSpPr>
        <p:spPr>
          <a:xfrm>
            <a:off x="2200971" y="2334992"/>
            <a:ext cx="4913895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E921C0C-5DA8-3BA8-3B3E-8706F80771BC}"/>
              </a:ext>
            </a:extLst>
          </p:cNvPr>
          <p:cNvSpPr/>
          <p:nvPr/>
        </p:nvSpPr>
        <p:spPr>
          <a:xfrm>
            <a:off x="6368303" y="2741402"/>
            <a:ext cx="746563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FA67D-A747-C344-EA2F-AFDB50699298}"/>
              </a:ext>
            </a:extLst>
          </p:cNvPr>
          <p:cNvSpPr/>
          <p:nvPr/>
        </p:nvSpPr>
        <p:spPr>
          <a:xfrm>
            <a:off x="6368303" y="3180736"/>
            <a:ext cx="2456947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E7DBB1-6199-9F74-398C-911BECC540C9}"/>
              </a:ext>
            </a:extLst>
          </p:cNvPr>
          <p:cNvSpPr/>
          <p:nvPr/>
        </p:nvSpPr>
        <p:spPr>
          <a:xfrm>
            <a:off x="2186152" y="3601749"/>
            <a:ext cx="2386689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2011069-6EBA-36E8-DB07-9CCC18FD6762}"/>
              </a:ext>
            </a:extLst>
          </p:cNvPr>
          <p:cNvSpPr/>
          <p:nvPr/>
        </p:nvSpPr>
        <p:spPr>
          <a:xfrm>
            <a:off x="5523752" y="3614857"/>
            <a:ext cx="1591113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63E5228-3E4C-F26D-368E-561BB5B5E746}"/>
              </a:ext>
            </a:extLst>
          </p:cNvPr>
          <p:cNvSpPr/>
          <p:nvPr/>
        </p:nvSpPr>
        <p:spPr>
          <a:xfrm>
            <a:off x="2178533" y="4020849"/>
            <a:ext cx="2386688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91B1CC9-EC9D-03E5-65CF-A7FA51A5FF7A}"/>
              </a:ext>
            </a:extLst>
          </p:cNvPr>
          <p:cNvSpPr/>
          <p:nvPr/>
        </p:nvSpPr>
        <p:spPr>
          <a:xfrm>
            <a:off x="2178531" y="4465549"/>
            <a:ext cx="2386689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4E32D9-3174-F94B-DF17-E837DFF9C90F}"/>
              </a:ext>
            </a:extLst>
          </p:cNvPr>
          <p:cNvSpPr/>
          <p:nvPr/>
        </p:nvSpPr>
        <p:spPr>
          <a:xfrm>
            <a:off x="7230316" y="4878962"/>
            <a:ext cx="1594934" cy="127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231697-853F-705D-1CCD-55CCDA5EBB1B}"/>
              </a:ext>
            </a:extLst>
          </p:cNvPr>
          <p:cNvSpPr/>
          <p:nvPr/>
        </p:nvSpPr>
        <p:spPr>
          <a:xfrm>
            <a:off x="2178530" y="3781132"/>
            <a:ext cx="5804261" cy="1278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963FEAF-8261-248C-2197-B59728A046B2}"/>
              </a:ext>
            </a:extLst>
          </p:cNvPr>
          <p:cNvSpPr/>
          <p:nvPr/>
        </p:nvSpPr>
        <p:spPr>
          <a:xfrm>
            <a:off x="6368303" y="5045174"/>
            <a:ext cx="1614487" cy="1278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3F735E2-5743-B234-810F-C60522378363}"/>
              </a:ext>
            </a:extLst>
          </p:cNvPr>
          <p:cNvSpPr/>
          <p:nvPr/>
        </p:nvSpPr>
        <p:spPr>
          <a:xfrm>
            <a:off x="3001216" y="4204749"/>
            <a:ext cx="709613" cy="12781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BA0AA40-C3EE-A857-DC56-99DFF51126BF}"/>
              </a:ext>
            </a:extLst>
          </p:cNvPr>
          <p:cNvSpPr/>
          <p:nvPr/>
        </p:nvSpPr>
        <p:spPr>
          <a:xfrm>
            <a:off x="4657917" y="4199101"/>
            <a:ext cx="2939111" cy="12781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7A52A5-71DE-1197-2EA9-894828CAFB7F}"/>
              </a:ext>
            </a:extLst>
          </p:cNvPr>
          <p:cNvSpPr/>
          <p:nvPr/>
        </p:nvSpPr>
        <p:spPr>
          <a:xfrm>
            <a:off x="2178531" y="4649449"/>
            <a:ext cx="2386689" cy="1278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CD2252-1EC2-7F38-CA9E-F8E504880788}"/>
              </a:ext>
            </a:extLst>
          </p:cNvPr>
          <p:cNvSpPr/>
          <p:nvPr/>
        </p:nvSpPr>
        <p:spPr>
          <a:xfrm>
            <a:off x="586697" y="5452848"/>
            <a:ext cx="295206" cy="759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C90352-5B7B-14E4-70E4-7CEC96AD844C}"/>
              </a:ext>
            </a:extLst>
          </p:cNvPr>
          <p:cNvSpPr txBox="1"/>
          <p:nvPr/>
        </p:nvSpPr>
        <p:spPr>
          <a:xfrm>
            <a:off x="9289256" y="3840203"/>
            <a:ext cx="294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예상과 달리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초에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최종 발표를 진행하여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일정을 조율함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94E6CC-CB01-C492-9D4B-3D79E0AF5468}"/>
              </a:ext>
            </a:extLst>
          </p:cNvPr>
          <p:cNvSpPr txBox="1"/>
          <p:nvPr/>
        </p:nvSpPr>
        <p:spPr>
          <a:xfrm>
            <a:off x="872378" y="5365440"/>
            <a:ext cx="65190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PHASER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엔진에 대한 이해도와 자료 부족으로 꾸미기 개발에 많은 시간을 투자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346CE1-8983-7D77-C9B6-D49F555EB68D}"/>
              </a:ext>
            </a:extLst>
          </p:cNvPr>
          <p:cNvSpPr/>
          <p:nvPr/>
        </p:nvSpPr>
        <p:spPr>
          <a:xfrm>
            <a:off x="566076" y="2238430"/>
            <a:ext cx="8319598" cy="4440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BA93FB1-7F97-6C99-DDDB-B8F7EC688399}"/>
              </a:ext>
            </a:extLst>
          </p:cNvPr>
          <p:cNvSpPr/>
          <p:nvPr/>
        </p:nvSpPr>
        <p:spPr>
          <a:xfrm>
            <a:off x="5883275" y="2500797"/>
            <a:ext cx="1231590" cy="127813"/>
          </a:xfrm>
          <a:prstGeom prst="roundRect">
            <a:avLst/>
          </a:prstGeom>
          <a:solidFill>
            <a:srgbClr val="A00878"/>
          </a:solidFill>
          <a:ln>
            <a:solidFill>
              <a:srgbClr val="87076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05619-94B0-F8E8-62CA-DBB820CF9A52}"/>
              </a:ext>
            </a:extLst>
          </p:cNvPr>
          <p:cNvSpPr/>
          <p:nvPr/>
        </p:nvSpPr>
        <p:spPr>
          <a:xfrm>
            <a:off x="596222" y="5746605"/>
            <a:ext cx="295206" cy="759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80B769-127A-BE45-F493-1DAB16FB5CB3}"/>
              </a:ext>
            </a:extLst>
          </p:cNvPr>
          <p:cNvSpPr txBox="1"/>
          <p:nvPr/>
        </p:nvSpPr>
        <p:spPr>
          <a:xfrm>
            <a:off x="881902" y="5659197"/>
            <a:ext cx="8252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디자이너 팀원을 보충하고자 했지만 문제 발생으로 직접 디자인에 투입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개발 일정 수정 및 파트 재분배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E62CDA-DB42-828D-3143-1293DB69886C}"/>
              </a:ext>
            </a:extLst>
          </p:cNvPr>
          <p:cNvSpPr/>
          <p:nvPr/>
        </p:nvSpPr>
        <p:spPr>
          <a:xfrm>
            <a:off x="596222" y="6050176"/>
            <a:ext cx="295206" cy="759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D0F4B0-5B2F-11C6-0515-B44F8AF8ABC4}"/>
              </a:ext>
            </a:extLst>
          </p:cNvPr>
          <p:cNvSpPr txBox="1"/>
          <p:nvPr/>
        </p:nvSpPr>
        <p:spPr>
          <a:xfrm>
            <a:off x="881902" y="5962768"/>
            <a:ext cx="8252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설계는 정상적으로 진행되었지만 유지보수를 지속적으로 진행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8DA38A2-6315-DB6F-E626-B794BA10B666}"/>
              </a:ext>
            </a:extLst>
          </p:cNvPr>
          <p:cNvSpPr/>
          <p:nvPr/>
        </p:nvSpPr>
        <p:spPr>
          <a:xfrm>
            <a:off x="4657917" y="4649130"/>
            <a:ext cx="3324873" cy="127813"/>
          </a:xfrm>
          <a:prstGeom prst="roundRect">
            <a:avLst/>
          </a:prstGeom>
          <a:solidFill>
            <a:schemeClr val="accent5">
              <a:alpha val="49000"/>
            </a:schemeClr>
          </a:solidFill>
          <a:ln>
            <a:solidFill>
              <a:schemeClr val="accent5">
                <a:shade val="50000"/>
                <a:alpha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 보수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57E120-ECB3-87F9-4751-866680B72C2B}"/>
              </a:ext>
            </a:extLst>
          </p:cNvPr>
          <p:cNvSpPr/>
          <p:nvPr/>
        </p:nvSpPr>
        <p:spPr>
          <a:xfrm>
            <a:off x="596222" y="6375833"/>
            <a:ext cx="295206" cy="75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CF900D-71EA-F949-EF2E-896020D33A2D}"/>
              </a:ext>
            </a:extLst>
          </p:cNvPr>
          <p:cNvSpPr txBox="1"/>
          <p:nvPr/>
        </p:nvSpPr>
        <p:spPr>
          <a:xfrm>
            <a:off x="881902" y="6288425"/>
            <a:ext cx="8252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게임적 요소가 조금 더 들어가야 한다는 피드백을 통해 뽑기와 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NPC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컨텐츠 제작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56E129-9252-59B0-14CA-B1EA180820EC}"/>
              </a:ext>
            </a:extLst>
          </p:cNvPr>
          <p:cNvSpPr/>
          <p:nvPr/>
        </p:nvSpPr>
        <p:spPr>
          <a:xfrm>
            <a:off x="9003576" y="2164275"/>
            <a:ext cx="295206" cy="75970"/>
          </a:xfrm>
          <a:prstGeom prst="rect">
            <a:avLst/>
          </a:prstGeom>
          <a:solidFill>
            <a:srgbClr val="A00878"/>
          </a:solidFill>
          <a:ln>
            <a:solidFill>
              <a:srgbClr val="87076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08E24E-D4A9-525E-93F7-DF7006C3573D}"/>
              </a:ext>
            </a:extLst>
          </p:cNvPr>
          <p:cNvSpPr txBox="1"/>
          <p:nvPr/>
        </p:nvSpPr>
        <p:spPr>
          <a:xfrm>
            <a:off x="8920179" y="2287871"/>
            <a:ext cx="2755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관련 컨텐츠에 필요한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Back-End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기한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2BF7C-C80C-1FD3-2286-786ECF648E90}"/>
              </a:ext>
            </a:extLst>
          </p:cNvPr>
          <p:cNvSpPr/>
          <p:nvPr/>
        </p:nvSpPr>
        <p:spPr>
          <a:xfrm>
            <a:off x="9003576" y="1438253"/>
            <a:ext cx="295206" cy="75970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F3368D-213A-8BC7-7160-CEE06C659C0E}"/>
              </a:ext>
            </a:extLst>
          </p:cNvPr>
          <p:cNvSpPr txBox="1"/>
          <p:nvPr/>
        </p:nvSpPr>
        <p:spPr>
          <a:xfrm>
            <a:off x="8920179" y="1561849"/>
            <a:ext cx="27556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개발 일정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CEC60F-EC94-A4B9-8D36-873B7AE0917F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1E3B93-B3FF-C19A-B279-8547A7262546}"/>
              </a:ext>
            </a:extLst>
          </p:cNvPr>
          <p:cNvSpPr/>
          <p:nvPr/>
        </p:nvSpPr>
        <p:spPr>
          <a:xfrm>
            <a:off x="4625203" y="1400393"/>
            <a:ext cx="854489" cy="38362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4D894-8990-0DCC-FCD8-FD21B28E5E44}"/>
              </a:ext>
            </a:extLst>
          </p:cNvPr>
          <p:cNvSpPr txBox="1"/>
          <p:nvPr/>
        </p:nvSpPr>
        <p:spPr>
          <a:xfrm>
            <a:off x="4846688" y="1104134"/>
            <a:ext cx="611447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월달에는 부족한 부분을 정리하기 위해 일정을 비워 둠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153058-95A8-AAE5-B971-6D16AEA60B17}"/>
              </a:ext>
            </a:extLst>
          </p:cNvPr>
          <p:cNvSpPr/>
          <p:nvPr/>
        </p:nvSpPr>
        <p:spPr>
          <a:xfrm>
            <a:off x="4605859" y="1170535"/>
            <a:ext cx="265527" cy="1219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2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TRIPY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BDB95-BE5C-248B-8BCA-8CCA184975BD}"/>
              </a:ext>
            </a:extLst>
          </p:cNvPr>
          <p:cNvSpPr txBox="1"/>
          <p:nvPr/>
        </p:nvSpPr>
        <p:spPr>
          <a:xfrm>
            <a:off x="1036320" y="35349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41B001-84D3-9987-82EA-7E2D7D97F3C4}"/>
              </a:ext>
            </a:extLst>
          </p:cNvPr>
          <p:cNvSpPr txBox="1"/>
          <p:nvPr/>
        </p:nvSpPr>
        <p:spPr>
          <a:xfrm>
            <a:off x="1708755" y="630494"/>
            <a:ext cx="148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EF92F-5B31-EA69-7FAD-E578A99C82A9}"/>
              </a:ext>
            </a:extLst>
          </p:cNvPr>
          <p:cNvSpPr txBox="1"/>
          <p:nvPr/>
        </p:nvSpPr>
        <p:spPr>
          <a:xfrm>
            <a:off x="530519" y="3106794"/>
            <a:ext cx="56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기간과 이번주 한일들을 한 줄로 요약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8F6613-15BE-702F-4933-E1977BE29A80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EB2A9B9-C575-4044-8141-1681CFFD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" y="1448601"/>
            <a:ext cx="5479255" cy="15241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969419-3DD2-4F2C-F4E3-0EF8E3427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8" y="1370816"/>
            <a:ext cx="3914731" cy="4956488"/>
          </a:xfrm>
          <a:prstGeom prst="rect">
            <a:avLst/>
          </a:prstGeom>
        </p:spPr>
      </p:pic>
      <p:pic>
        <p:nvPicPr>
          <p:cNvPr id="13" name="그림 12" descr="텍스트, 실외, 여러개, 일이(가) 표시된 사진&#10;&#10;자동 생성된 설명">
            <a:extLst>
              <a:ext uri="{FF2B5EF4-FFF2-40B4-BE49-F238E27FC236}">
                <a16:creationId xmlns:a16="http://schemas.microsoft.com/office/drawing/2014/main" id="{D18CF5FF-0188-EECB-40E5-4994E90A1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19" y="353495"/>
            <a:ext cx="3105702" cy="125696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79EFF71-67CA-52B7-E446-6EF8BDA928DD}"/>
              </a:ext>
            </a:extLst>
          </p:cNvPr>
          <p:cNvSpPr/>
          <p:nvPr/>
        </p:nvSpPr>
        <p:spPr>
          <a:xfrm>
            <a:off x="6182573" y="2124162"/>
            <a:ext cx="407297" cy="230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D2F602B8-FE2F-7AA5-3A37-AE92BD4A9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6" y="3936998"/>
            <a:ext cx="5387807" cy="190516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7F46F9A-86FB-E2A4-521B-65B10C982EA3}"/>
              </a:ext>
            </a:extLst>
          </p:cNvPr>
          <p:cNvSpPr/>
          <p:nvPr/>
        </p:nvSpPr>
        <p:spPr>
          <a:xfrm flipH="1">
            <a:off x="6205570" y="4889581"/>
            <a:ext cx="407297" cy="230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D086B4-2188-380B-ADC0-E7160AB5A56C}"/>
              </a:ext>
            </a:extLst>
          </p:cNvPr>
          <p:cNvSpPr txBox="1"/>
          <p:nvPr/>
        </p:nvSpPr>
        <p:spPr>
          <a:xfrm>
            <a:off x="591819" y="5981285"/>
            <a:ext cx="5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이번주 개발 중 생긴 문제점을 정리하고 해결 방안을 모색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다음 주 할 일을 정해 나가며 프로젝트 진행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0C988-3F25-090E-8343-B79ADF444CCB}"/>
              </a:ext>
            </a:extLst>
          </p:cNvPr>
          <p:cNvSpPr txBox="1"/>
          <p:nvPr/>
        </p:nvSpPr>
        <p:spPr>
          <a:xfrm>
            <a:off x="6956738" y="6349672"/>
            <a:ext cx="310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이번주 한일들을 상세하게 작성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FAAE29-AD90-B46D-7959-469E4A1AB7FF}"/>
              </a:ext>
            </a:extLst>
          </p:cNvPr>
          <p:cNvSpPr txBox="1"/>
          <p:nvPr/>
        </p:nvSpPr>
        <p:spPr>
          <a:xfrm>
            <a:off x="1727230" y="954501"/>
            <a:ext cx="6248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주마다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일지를 작성하여 프로젝트가 원활하게 진행 될 수 있도록 관리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5F3BC-9BAE-6D4B-44B7-CA539AA20918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2F3286-40CA-1A7D-92EC-23FF7B1BBCA6}"/>
              </a:ext>
            </a:extLst>
          </p:cNvPr>
          <p:cNvSpPr/>
          <p:nvPr/>
        </p:nvSpPr>
        <p:spPr>
          <a:xfrm>
            <a:off x="3888740" y="1569609"/>
            <a:ext cx="289560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ECF30-C967-668B-8B75-166DCCF301C8}"/>
              </a:ext>
            </a:extLst>
          </p:cNvPr>
          <p:cNvSpPr/>
          <p:nvPr/>
        </p:nvSpPr>
        <p:spPr>
          <a:xfrm>
            <a:off x="3377618" y="1569608"/>
            <a:ext cx="377137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4376E5-534C-520C-694A-386B2A2938FC}"/>
              </a:ext>
            </a:extLst>
          </p:cNvPr>
          <p:cNvSpPr/>
          <p:nvPr/>
        </p:nvSpPr>
        <p:spPr>
          <a:xfrm>
            <a:off x="2016760" y="2426351"/>
            <a:ext cx="234949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D4F891-2DAC-98DE-9F15-97BBB0B932EB}"/>
              </a:ext>
            </a:extLst>
          </p:cNvPr>
          <p:cNvSpPr/>
          <p:nvPr/>
        </p:nvSpPr>
        <p:spPr>
          <a:xfrm>
            <a:off x="1513880" y="4107921"/>
            <a:ext cx="234949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26C7BA-1BED-38D5-85C7-C17C9590D83C}"/>
              </a:ext>
            </a:extLst>
          </p:cNvPr>
          <p:cNvSpPr/>
          <p:nvPr/>
        </p:nvSpPr>
        <p:spPr>
          <a:xfrm>
            <a:off x="4295140" y="4030252"/>
            <a:ext cx="234949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50C8C-604A-F204-BB94-EC7A2207BADE}"/>
              </a:ext>
            </a:extLst>
          </p:cNvPr>
          <p:cNvSpPr/>
          <p:nvPr/>
        </p:nvSpPr>
        <p:spPr>
          <a:xfrm>
            <a:off x="1473806" y="5152504"/>
            <a:ext cx="234949" cy="12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6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TRIPY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BDB95-BE5C-248B-8BCA-8CCA184975BD}"/>
              </a:ext>
            </a:extLst>
          </p:cNvPr>
          <p:cNvSpPr txBox="1"/>
          <p:nvPr/>
        </p:nvSpPr>
        <p:spPr>
          <a:xfrm>
            <a:off x="1036320" y="35349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41B001-84D3-9987-82EA-7E2D7D97F3C4}"/>
              </a:ext>
            </a:extLst>
          </p:cNvPr>
          <p:cNvSpPr txBox="1"/>
          <p:nvPr/>
        </p:nvSpPr>
        <p:spPr>
          <a:xfrm>
            <a:off x="697640" y="957909"/>
            <a:ext cx="148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분야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8F6613-15BE-702F-4933-E1977BE29A80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78800B47-E640-4002-2F36-28ECCD69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1" y="2345004"/>
            <a:ext cx="4971592" cy="129251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515EC4-4497-8687-9B35-6D42A92F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" y="1327136"/>
            <a:ext cx="4408171" cy="314053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A7E71DF-A13E-9937-87B8-6EFEE3549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1" y="618481"/>
            <a:ext cx="5366006" cy="1630845"/>
          </a:xfrm>
          <a:prstGeom prst="rect">
            <a:avLst/>
          </a:prstGeom>
        </p:spPr>
      </p:pic>
      <p:pic>
        <p:nvPicPr>
          <p:cNvPr id="16" name="그림 15" descr="텍스트, 스크린샷, 화면, 은색이(가) 표시된 사진&#10;&#10;자동 생성된 설명">
            <a:extLst>
              <a:ext uri="{FF2B5EF4-FFF2-40B4-BE49-F238E27FC236}">
                <a16:creationId xmlns:a16="http://schemas.microsoft.com/office/drawing/2014/main" id="{36641779-D880-A85B-879D-E98D667BD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" y="4619819"/>
            <a:ext cx="4971593" cy="20849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2A7A3A-0701-650B-E3E4-57F061A789B3}"/>
              </a:ext>
            </a:extLst>
          </p:cNvPr>
          <p:cNvSpPr txBox="1"/>
          <p:nvPr/>
        </p:nvSpPr>
        <p:spPr>
          <a:xfrm>
            <a:off x="5433061" y="3821920"/>
            <a:ext cx="6369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jQuery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Modal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게임 속에 활용하고 있습니다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</a:t>
            </a:r>
            <a:r>
              <a:rPr lang="en-US" altLang="ko-KR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SQL</a:t>
            </a:r>
            <a:r>
              <a:rPr lang="ko-KR" altLang="en-US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사용해서 게임내 정보들을 관리하고 있습니다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352C-1899-DD3C-D933-13E8D59D78EB}"/>
              </a:ext>
            </a:extLst>
          </p:cNvPr>
          <p:cNvSpPr txBox="1"/>
          <p:nvPr/>
        </p:nvSpPr>
        <p:spPr>
          <a:xfrm>
            <a:off x="5811567" y="5317569"/>
            <a:ext cx="6075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Tiled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사용하여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JSON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만들어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관리하고 있습니다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 수정 시 사용되는 코드입니다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수정하고자 하는 건물의 타입이 설정되고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최대 크기인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 * 40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안으로 클릭할 시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</a:t>
            </a:r>
            <a:r>
              <a:rPr lang="ko-KR" altLang="en-US" sz="16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값이 변경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됩니다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78E66-D82A-841D-8677-D65D97A3568C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86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BAD2C-F3F3-FF92-FCB9-316232D045B5}"/>
              </a:ext>
            </a:extLst>
          </p:cNvPr>
          <p:cNvSpPr txBox="1"/>
          <p:nvPr/>
        </p:nvSpPr>
        <p:spPr>
          <a:xfrm>
            <a:off x="487218" y="533400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Ability Kingdom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2C642-C6BB-1A37-D4A6-5C4DA7F8A027}"/>
              </a:ext>
            </a:extLst>
          </p:cNvPr>
          <p:cNvSpPr txBox="1"/>
          <p:nvPr/>
        </p:nvSpPr>
        <p:spPr>
          <a:xfrm>
            <a:off x="1036320" y="35349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2017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CBB76D-3CA5-4286-9D1C-0439F9104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096136"/>
            <a:ext cx="3458873" cy="2672522"/>
          </a:xfrm>
          <a:prstGeom prst="rect">
            <a:avLst/>
          </a:prstGeom>
        </p:spPr>
      </p:pic>
      <p:grpSp>
        <p:nvGrpSpPr>
          <p:cNvPr id="18" name="캐릭터카드">
            <a:extLst>
              <a:ext uri="{FF2B5EF4-FFF2-40B4-BE49-F238E27FC236}">
                <a16:creationId xmlns:a16="http://schemas.microsoft.com/office/drawing/2014/main" id="{48E28ACE-5D39-B157-8CB2-ABCA546707AA}"/>
              </a:ext>
            </a:extLst>
          </p:cNvPr>
          <p:cNvGrpSpPr/>
          <p:nvPr/>
        </p:nvGrpSpPr>
        <p:grpSpPr>
          <a:xfrm>
            <a:off x="8707598" y="4050882"/>
            <a:ext cx="2890984" cy="2343211"/>
            <a:chOff x="0" y="0"/>
            <a:chExt cx="5734050" cy="49301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5A9313B-CEDA-947A-8DFD-CEB17B116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62225"/>
              <a:ext cx="1352550" cy="236728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91EC42-A545-1755-F4B1-B44350A5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5" y="2562225"/>
              <a:ext cx="1352550" cy="236791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7D08BC-C058-CB08-7DE7-077662F7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2524125"/>
              <a:ext cx="1371600" cy="240093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11121EF-9FC2-DCA9-EE4D-85C39CBF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2514600"/>
              <a:ext cx="1352550" cy="236791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09D4360-2C89-281F-0FD4-F42999D7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0"/>
              <a:ext cx="1362075" cy="2384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3C46FD8-201C-A71D-00CE-9228977D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075" y="28575"/>
              <a:ext cx="1371600" cy="240093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C978D9E-FB60-DA6A-DC3E-8C4B7F01C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275" y="28575"/>
              <a:ext cx="1362075" cy="238442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B4B6D6-EBC7-717B-CFDC-972001EC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625"/>
              <a:ext cx="1362075" cy="2384425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4CE237A-1C98-80BA-8EEC-7439308D5588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4" r="719" b="9774"/>
          <a:stretch/>
        </p:blipFill>
        <p:spPr>
          <a:xfrm rot="16200000">
            <a:off x="4926001" y="538942"/>
            <a:ext cx="2672522" cy="378691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39D79-A0CB-040A-B653-C16B6B30CEA6}"/>
              </a:ext>
            </a:extLst>
          </p:cNvPr>
          <p:cNvSpPr txBox="1"/>
          <p:nvPr/>
        </p:nvSpPr>
        <p:spPr>
          <a:xfrm>
            <a:off x="740323" y="4137952"/>
            <a:ext cx="7574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보드 게임을 직접 기획하고 디자인하고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실물을 만든 프로젝트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구성요소를 들을 직접 수작업으로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능력이 다른 총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명의 캐릭터들이 등장하는 서바이벌 보드게임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자신의 제외한 플레이어를 모두 죽이거나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지역의 자원을 먼저 모으는 사람이 승리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5FD83-DDD3-16A6-C53C-46C663E80EE3}"/>
              </a:ext>
            </a:extLst>
          </p:cNvPr>
          <p:cNvSpPr txBox="1"/>
          <p:nvPr/>
        </p:nvSpPr>
        <p:spPr>
          <a:xfrm>
            <a:off x="740324" y="3864616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C440E-13CC-A72A-23F1-93C03888BA97}"/>
              </a:ext>
            </a:extLst>
          </p:cNvPr>
          <p:cNvSpPr txBox="1"/>
          <p:nvPr/>
        </p:nvSpPr>
        <p:spPr>
          <a:xfrm>
            <a:off x="8363680" y="1188502"/>
            <a:ext cx="32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인원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5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3FE5A-E4FE-9771-3912-973954251ADF}"/>
              </a:ext>
            </a:extLst>
          </p:cNvPr>
          <p:cNvSpPr txBox="1"/>
          <p:nvPr/>
        </p:nvSpPr>
        <p:spPr>
          <a:xfrm>
            <a:off x="8347383" y="1600610"/>
            <a:ext cx="323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기간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2017.05. ~ 2017.07.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6CECA-6258-7F4E-2F59-CF00DF25DB64}"/>
              </a:ext>
            </a:extLst>
          </p:cNvPr>
          <p:cNvSpPr txBox="1"/>
          <p:nvPr/>
        </p:nvSpPr>
        <p:spPr>
          <a:xfrm>
            <a:off x="8347383" y="1985321"/>
            <a:ext cx="3576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역할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관리</a:t>
            </a:r>
            <a:r>
              <a:rPr lang="en-US" altLang="ko-KR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 작업</a:t>
            </a:r>
            <a:r>
              <a:rPr lang="en-US" altLang="ko-KR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A8516-E455-6A1F-4057-4937D07C6FA5}"/>
              </a:ext>
            </a:extLst>
          </p:cNvPr>
          <p:cNvSpPr txBox="1"/>
          <p:nvPr/>
        </p:nvSpPr>
        <p:spPr>
          <a:xfrm>
            <a:off x="752291" y="5503595"/>
            <a:ext cx="6329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조장제를 통해 각자 책임 분야를 선정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CM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이라는 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Conference Master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역할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담당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</a:t>
            </a:r>
            <a:r>
              <a:rPr lang="ko-KR" altLang="en-US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관리 및 문서 작업</a:t>
            </a:r>
            <a:r>
              <a:rPr lang="en-US" altLang="ko-KR" sz="14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전반적인 기획 및 밸런스 조절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초기 단계 테스트를 위해 필요한 폭탄 뽑기 알고리즘 제작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04AFD-67CA-4796-5A35-76661125916F}"/>
              </a:ext>
            </a:extLst>
          </p:cNvPr>
          <p:cNvSpPr txBox="1"/>
          <p:nvPr/>
        </p:nvSpPr>
        <p:spPr>
          <a:xfrm>
            <a:off x="740146" y="5196118"/>
            <a:ext cx="2568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당담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업무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DF2F-1D80-DCFD-6AFC-4C0F7992B2ED}"/>
              </a:ext>
            </a:extLst>
          </p:cNvPr>
          <p:cNvSpPr/>
          <p:nvPr/>
        </p:nvSpPr>
        <p:spPr>
          <a:xfrm>
            <a:off x="591819" y="470592"/>
            <a:ext cx="444501" cy="628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F9F85-9FA6-DEEB-305B-CB04E7392CD7}"/>
              </a:ext>
            </a:extLst>
          </p:cNvPr>
          <p:cNvSpPr txBox="1"/>
          <p:nvPr/>
        </p:nvSpPr>
        <p:spPr>
          <a:xfrm>
            <a:off x="11887200" y="6553315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60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9630</TotalTime>
  <Words>1521</Words>
  <Application>Microsoft Office PowerPoint</Application>
  <PresentationFormat>와이드스크린</PresentationFormat>
  <Paragraphs>343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G마켓 산스 TTF Bold</vt:lpstr>
      <vt:lpstr>G마켓 산스 TTF Light</vt:lpstr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박재홍(2017184014)</dc:creator>
  <cp:lastModifiedBy>박재홍(2017184014)</cp:lastModifiedBy>
  <cp:revision>44</cp:revision>
  <dcterms:created xsi:type="dcterms:W3CDTF">2022-05-05T10:57:38Z</dcterms:created>
  <dcterms:modified xsi:type="dcterms:W3CDTF">2022-09-13T00:10:14Z</dcterms:modified>
</cp:coreProperties>
</file>